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</p:sldIdLst>
  <p:sldSz cx="18288000" cy="10287000"/>
  <p:notesSz cx="6858000" cy="9144000"/>
  <p:embeddedFontLst>
    <p:embeddedFont>
      <p:font typeface="Abstracted Dream" panose="020B0604020202020204" charset="-128"/>
      <p:regular r:id="rId19"/>
    </p:embeddedFont>
    <p:embeddedFont>
      <p:font typeface="Cup Cakes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82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F23B6-77BB-4236-B2E0-276D5B5C762E}" type="datetimeFigureOut">
              <a:rPr lang="es-MX" smtClean="0"/>
              <a:t>18/11/2025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72116-02D2-4C69-9343-BD3FAF4234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5044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72116-02D2-4C69-9343-BD3FAF4234A4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0418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3.svg"/><Relationship Id="rId7" Type="http://schemas.openxmlformats.org/officeDocument/2006/relationships/image" Target="../media/image21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3.svg"/><Relationship Id="rId7" Type="http://schemas.openxmlformats.org/officeDocument/2006/relationships/image" Target="../media/image21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3.svg"/><Relationship Id="rId7" Type="http://schemas.openxmlformats.org/officeDocument/2006/relationships/image" Target="../media/image21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5.png"/><Relationship Id="rId5" Type="http://schemas.openxmlformats.org/officeDocument/2006/relationships/image" Target="../media/image36.png"/><Relationship Id="rId10" Type="http://schemas.openxmlformats.org/officeDocument/2006/relationships/image" Target="../media/image4.pn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sv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3.svg"/><Relationship Id="rId7" Type="http://schemas.openxmlformats.org/officeDocument/2006/relationships/image" Target="../media/image21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 rot="30000">
            <a:off x="887834" y="965765"/>
            <a:ext cx="16740932" cy="8502999"/>
          </a:xfrm>
          <a:custGeom>
            <a:avLst/>
            <a:gdLst/>
            <a:ahLst/>
            <a:cxnLst/>
            <a:rect l="l" t="t" r="r" b="b"/>
            <a:pathLst>
              <a:path w="16740932" h="8502999">
                <a:moveTo>
                  <a:pt x="0" y="0"/>
                </a:moveTo>
                <a:lnTo>
                  <a:pt x="16740932" y="0"/>
                </a:lnTo>
                <a:lnTo>
                  <a:pt x="16740932" y="8502999"/>
                </a:lnTo>
                <a:lnTo>
                  <a:pt x="0" y="85029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 rot="-2786782">
            <a:off x="3949997" y="3789310"/>
            <a:ext cx="1839911" cy="1571591"/>
          </a:xfrm>
          <a:custGeom>
            <a:avLst/>
            <a:gdLst/>
            <a:ahLst/>
            <a:cxnLst/>
            <a:rect l="l" t="t" r="r" b="b"/>
            <a:pathLst>
              <a:path w="1839911" h="1571591">
                <a:moveTo>
                  <a:pt x="0" y="0"/>
                </a:moveTo>
                <a:lnTo>
                  <a:pt x="1839911" y="0"/>
                </a:lnTo>
                <a:lnTo>
                  <a:pt x="1839911" y="1571591"/>
                </a:lnTo>
                <a:lnTo>
                  <a:pt x="0" y="15715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TextBox 5"/>
          <p:cNvSpPr txBox="1"/>
          <p:nvPr/>
        </p:nvSpPr>
        <p:spPr>
          <a:xfrm>
            <a:off x="1302759" y="6227673"/>
            <a:ext cx="15956541" cy="2779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02"/>
              </a:lnSpc>
            </a:pPr>
            <a:r>
              <a:rPr lang="es-MX" sz="22200" spc="-2419">
                <a:solidFill>
                  <a:srgbClr val="000000"/>
                </a:solidFill>
                <a:latin typeface="Cup Cakes"/>
                <a:ea typeface="Cup Cakes"/>
                <a:cs typeface="Cup Cakes"/>
                <a:sym typeface="Cup Cakes"/>
              </a:rPr>
              <a:t>pensiones</a:t>
            </a:r>
          </a:p>
        </p:txBody>
      </p:sp>
      <p:sp>
        <p:nvSpPr>
          <p:cNvPr id="6" name="Freeform 6"/>
          <p:cNvSpPr/>
          <p:nvPr/>
        </p:nvSpPr>
        <p:spPr>
          <a:xfrm rot="7342356">
            <a:off x="12654135" y="3567543"/>
            <a:ext cx="1839911" cy="1571591"/>
          </a:xfrm>
          <a:custGeom>
            <a:avLst/>
            <a:gdLst/>
            <a:ahLst/>
            <a:cxnLst/>
            <a:rect l="l" t="t" r="r" b="b"/>
            <a:pathLst>
              <a:path w="1839911" h="1571591">
                <a:moveTo>
                  <a:pt x="0" y="0"/>
                </a:moveTo>
                <a:lnTo>
                  <a:pt x="1839911" y="0"/>
                </a:lnTo>
                <a:lnTo>
                  <a:pt x="1839911" y="1571591"/>
                </a:lnTo>
                <a:lnTo>
                  <a:pt x="0" y="15715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>
            <a:off x="5665256" y="2684380"/>
            <a:ext cx="6957489" cy="3913587"/>
          </a:xfrm>
          <a:custGeom>
            <a:avLst/>
            <a:gdLst/>
            <a:ahLst/>
            <a:cxnLst/>
            <a:rect l="l" t="t" r="r" b="b"/>
            <a:pathLst>
              <a:path w="6957489" h="3913587">
                <a:moveTo>
                  <a:pt x="0" y="0"/>
                </a:moveTo>
                <a:lnTo>
                  <a:pt x="6957488" y="0"/>
                </a:lnTo>
                <a:lnTo>
                  <a:pt x="6957488" y="3913587"/>
                </a:lnTo>
                <a:lnTo>
                  <a:pt x="0" y="39135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TextBox 8"/>
          <p:cNvSpPr txBox="1"/>
          <p:nvPr/>
        </p:nvSpPr>
        <p:spPr>
          <a:xfrm rot="-369674">
            <a:off x="5748013" y="4175130"/>
            <a:ext cx="6435296" cy="1317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7"/>
              </a:lnSpc>
            </a:pPr>
            <a:r>
              <a:rPr lang="en-US" sz="10557" spc="-1836">
                <a:solidFill>
                  <a:srgbClr val="000000"/>
                </a:solidFill>
                <a:latin typeface="Cup Cakes"/>
                <a:ea typeface="Cup Cakes"/>
                <a:cs typeface="Cup Cakes"/>
                <a:sym typeface="Cup Cakes"/>
              </a:rPr>
              <a:t>manual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713910" y="2278018"/>
            <a:ext cx="8860181" cy="546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3"/>
              </a:lnSpc>
            </a:pPr>
            <a:r>
              <a:rPr lang="en-US" sz="314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Taller sobre el</a:t>
            </a:r>
          </a:p>
        </p:txBody>
      </p:sp>
      <p:sp>
        <p:nvSpPr>
          <p:cNvPr id="10" name="TextBox 10"/>
          <p:cNvSpPr txBox="1"/>
          <p:nvPr/>
        </p:nvSpPr>
        <p:spPr>
          <a:xfrm rot="-335708">
            <a:off x="10461973" y="4358819"/>
            <a:ext cx="722892" cy="546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3"/>
              </a:lnSpc>
            </a:pPr>
            <a:r>
              <a:rPr lang="en-US" sz="314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de</a:t>
            </a:r>
          </a:p>
        </p:txBody>
      </p:sp>
      <p:sp>
        <p:nvSpPr>
          <p:cNvPr id="11" name="Freeform 11"/>
          <p:cNvSpPr/>
          <p:nvPr/>
        </p:nvSpPr>
        <p:spPr>
          <a:xfrm>
            <a:off x="6010714" y="-97440"/>
            <a:ext cx="6540632" cy="1284939"/>
          </a:xfrm>
          <a:custGeom>
            <a:avLst/>
            <a:gdLst/>
            <a:ahLst/>
            <a:cxnLst/>
            <a:rect l="l" t="t" r="r" b="b"/>
            <a:pathLst>
              <a:path w="6540632" h="1284939">
                <a:moveTo>
                  <a:pt x="0" y="0"/>
                </a:moveTo>
                <a:lnTo>
                  <a:pt x="6540631" y="0"/>
                </a:lnTo>
                <a:lnTo>
                  <a:pt x="6540631" y="1284939"/>
                </a:lnTo>
                <a:lnTo>
                  <a:pt x="0" y="128493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2" name="Freeform 12"/>
          <p:cNvSpPr/>
          <p:nvPr/>
        </p:nvSpPr>
        <p:spPr>
          <a:xfrm>
            <a:off x="8275206" y="9465447"/>
            <a:ext cx="1966188" cy="821553"/>
          </a:xfrm>
          <a:custGeom>
            <a:avLst/>
            <a:gdLst/>
            <a:ahLst/>
            <a:cxnLst/>
            <a:rect l="l" t="t" r="r" b="b"/>
            <a:pathLst>
              <a:path w="1966188" h="821553">
                <a:moveTo>
                  <a:pt x="0" y="0"/>
                </a:moveTo>
                <a:lnTo>
                  <a:pt x="1966188" y="0"/>
                </a:lnTo>
                <a:lnTo>
                  <a:pt x="1966188" y="821553"/>
                </a:lnTo>
                <a:lnTo>
                  <a:pt x="0" y="82155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E0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837828" y="-614313"/>
            <a:ext cx="8409750" cy="11890392"/>
          </a:xfrm>
          <a:custGeom>
            <a:avLst/>
            <a:gdLst/>
            <a:ahLst/>
            <a:cxnLst/>
            <a:rect l="l" t="t" r="r" b="b"/>
            <a:pathLst>
              <a:path w="8409750" h="11890392">
                <a:moveTo>
                  <a:pt x="0" y="0"/>
                </a:moveTo>
                <a:lnTo>
                  <a:pt x="8409750" y="0"/>
                </a:lnTo>
                <a:lnTo>
                  <a:pt x="8409750" y="11890392"/>
                </a:lnTo>
                <a:lnTo>
                  <a:pt x="0" y="118903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 rot="5400000">
            <a:off x="5040422" y="-816907"/>
            <a:ext cx="8409750" cy="11890392"/>
          </a:xfrm>
          <a:custGeom>
            <a:avLst/>
            <a:gdLst/>
            <a:ahLst/>
            <a:cxnLst/>
            <a:rect l="l" t="t" r="r" b="b"/>
            <a:pathLst>
              <a:path w="8409750" h="11890392">
                <a:moveTo>
                  <a:pt x="0" y="0"/>
                </a:moveTo>
                <a:lnTo>
                  <a:pt x="8409750" y="0"/>
                </a:lnTo>
                <a:lnTo>
                  <a:pt x="8409750" y="11890391"/>
                </a:lnTo>
                <a:lnTo>
                  <a:pt x="0" y="118903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 rot="-2578197">
            <a:off x="2165475" y="1289840"/>
            <a:ext cx="3166247" cy="1021115"/>
          </a:xfrm>
          <a:custGeom>
            <a:avLst/>
            <a:gdLst/>
            <a:ahLst/>
            <a:cxnLst/>
            <a:rect l="l" t="t" r="r" b="b"/>
            <a:pathLst>
              <a:path w="3166247" h="1021115">
                <a:moveTo>
                  <a:pt x="0" y="0"/>
                </a:moveTo>
                <a:lnTo>
                  <a:pt x="3166247" y="0"/>
                </a:lnTo>
                <a:lnTo>
                  <a:pt x="3166247" y="1021115"/>
                </a:lnTo>
                <a:lnTo>
                  <a:pt x="0" y="10211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TextBox 5"/>
          <p:cNvSpPr txBox="1"/>
          <p:nvPr/>
        </p:nvSpPr>
        <p:spPr>
          <a:xfrm>
            <a:off x="4448129" y="5800423"/>
            <a:ext cx="9391741" cy="1998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17"/>
              </a:lnSpc>
            </a:pPr>
            <a:r>
              <a:rPr lang="es-MX" sz="3240" dirty="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Si el tipo de Pensión es Viudez y Orfandad [05] o Viudez y Orfandad Mixta [06] y la Fecha de baja es igual a vacío entonces el </a:t>
            </a:r>
            <a:r>
              <a:rPr lang="es-MX" sz="3240" b="1" dirty="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Grupo Familiar </a:t>
            </a:r>
            <a:r>
              <a:rPr lang="es-MX" sz="3240" u="sng" dirty="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debe</a:t>
            </a:r>
            <a:r>
              <a:rPr lang="es-MX" sz="3240" dirty="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 ser igual a Esposa o concubina [1] o hijo [2].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577851" y="2450523"/>
            <a:ext cx="7876836" cy="2880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20"/>
              </a:lnSpc>
            </a:pPr>
            <a:r>
              <a:rPr lang="en-US" sz="12000" spc="-1308">
                <a:solidFill>
                  <a:srgbClr val="000000"/>
                </a:solidFill>
                <a:latin typeface="Cup Cakes"/>
                <a:ea typeface="Cup Cakes"/>
                <a:cs typeface="Cup Cakes"/>
                <a:sym typeface="Cup Cakes"/>
              </a:rPr>
              <a:t>Grupo Familiar</a:t>
            </a:r>
          </a:p>
        </p:txBody>
      </p:sp>
      <p:sp>
        <p:nvSpPr>
          <p:cNvPr id="7" name="Freeform 7"/>
          <p:cNvSpPr/>
          <p:nvPr/>
        </p:nvSpPr>
        <p:spPr>
          <a:xfrm rot="-2578197">
            <a:off x="12842848" y="8080539"/>
            <a:ext cx="3166247" cy="1021115"/>
          </a:xfrm>
          <a:custGeom>
            <a:avLst/>
            <a:gdLst/>
            <a:ahLst/>
            <a:cxnLst/>
            <a:rect l="l" t="t" r="r" b="b"/>
            <a:pathLst>
              <a:path w="3166247" h="1021115">
                <a:moveTo>
                  <a:pt x="0" y="0"/>
                </a:moveTo>
                <a:lnTo>
                  <a:pt x="3166247" y="0"/>
                </a:lnTo>
                <a:lnTo>
                  <a:pt x="3166247" y="1021115"/>
                </a:lnTo>
                <a:lnTo>
                  <a:pt x="0" y="10211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Freeform 8"/>
          <p:cNvSpPr/>
          <p:nvPr/>
        </p:nvSpPr>
        <p:spPr>
          <a:xfrm>
            <a:off x="15676448" y="1028700"/>
            <a:ext cx="1582852" cy="2041363"/>
          </a:xfrm>
          <a:custGeom>
            <a:avLst/>
            <a:gdLst/>
            <a:ahLst/>
            <a:cxnLst/>
            <a:rect l="l" t="t" r="r" b="b"/>
            <a:pathLst>
              <a:path w="1582852" h="2041363">
                <a:moveTo>
                  <a:pt x="0" y="0"/>
                </a:moveTo>
                <a:lnTo>
                  <a:pt x="1582852" y="0"/>
                </a:lnTo>
                <a:lnTo>
                  <a:pt x="1582852" y="2041363"/>
                </a:lnTo>
                <a:lnTo>
                  <a:pt x="0" y="20413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r="-82125" b="-32451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9" name="Freeform 9"/>
          <p:cNvSpPr/>
          <p:nvPr/>
        </p:nvSpPr>
        <p:spPr>
          <a:xfrm>
            <a:off x="1282925" y="7494395"/>
            <a:ext cx="1582852" cy="2041363"/>
          </a:xfrm>
          <a:custGeom>
            <a:avLst/>
            <a:gdLst/>
            <a:ahLst/>
            <a:cxnLst/>
            <a:rect l="l" t="t" r="r" b="b"/>
            <a:pathLst>
              <a:path w="1582852" h="2041363">
                <a:moveTo>
                  <a:pt x="0" y="0"/>
                </a:moveTo>
                <a:lnTo>
                  <a:pt x="1582852" y="0"/>
                </a:lnTo>
                <a:lnTo>
                  <a:pt x="1582852" y="2041363"/>
                </a:lnTo>
                <a:lnTo>
                  <a:pt x="0" y="20413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r="-82125" b="-32451"/>
            </a:stretch>
          </a:blipFill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 rot="5400000" flipV="1">
            <a:off x="4889726" y="-2325598"/>
            <a:ext cx="8508548" cy="14938197"/>
          </a:xfrm>
          <a:custGeom>
            <a:avLst/>
            <a:gdLst/>
            <a:ahLst/>
            <a:cxnLst/>
            <a:rect l="l" t="t" r="r" b="b"/>
            <a:pathLst>
              <a:path w="8508548" h="14938197">
                <a:moveTo>
                  <a:pt x="0" y="14938196"/>
                </a:moveTo>
                <a:lnTo>
                  <a:pt x="8508548" y="14938196"/>
                </a:lnTo>
                <a:lnTo>
                  <a:pt x="8508548" y="0"/>
                </a:lnTo>
                <a:lnTo>
                  <a:pt x="0" y="0"/>
                </a:lnTo>
                <a:lnTo>
                  <a:pt x="0" y="1493819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 rot="261537">
            <a:off x="5034909" y="4602232"/>
            <a:ext cx="8218183" cy="739636"/>
          </a:xfrm>
          <a:custGeom>
            <a:avLst/>
            <a:gdLst/>
            <a:ahLst/>
            <a:cxnLst/>
            <a:rect l="l" t="t" r="r" b="b"/>
            <a:pathLst>
              <a:path w="8218183" h="739636">
                <a:moveTo>
                  <a:pt x="0" y="0"/>
                </a:moveTo>
                <a:lnTo>
                  <a:pt x="8218182" y="0"/>
                </a:lnTo>
                <a:lnTo>
                  <a:pt x="8218182" y="739636"/>
                </a:lnTo>
                <a:lnTo>
                  <a:pt x="0" y="7396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TextBox 5"/>
          <p:cNvSpPr txBox="1"/>
          <p:nvPr/>
        </p:nvSpPr>
        <p:spPr>
          <a:xfrm>
            <a:off x="5106436" y="5942537"/>
            <a:ext cx="8250628" cy="19983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17"/>
              </a:lnSpc>
            </a:pPr>
            <a:r>
              <a:rPr lang="es-MX" sz="3240" dirty="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Si el grupo familiar es igual a hijo [2] y la diferencia entre el año del ejercicio reportado y el año de nacimiento es mayor a 25 años, entonces la </a:t>
            </a:r>
            <a:r>
              <a:rPr lang="es-MX" sz="3240" b="1" dirty="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fecha de invalidez</a:t>
            </a:r>
            <a:r>
              <a:rPr lang="es-MX" sz="3240" dirty="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 </a:t>
            </a:r>
            <a:r>
              <a:rPr lang="es-MX" sz="3240" u="sng" dirty="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debe</a:t>
            </a:r>
            <a:r>
              <a:rPr lang="es-MX" sz="3240" dirty="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 ser distinta de vacío.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018686" y="2263140"/>
            <a:ext cx="9038021" cy="2880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20"/>
              </a:lnSpc>
            </a:pPr>
            <a:r>
              <a:rPr lang="en-US" sz="12000" spc="-1308">
                <a:solidFill>
                  <a:srgbClr val="000000"/>
                </a:solidFill>
                <a:latin typeface="Cup Cakes"/>
                <a:ea typeface="Cup Cakes"/>
                <a:cs typeface="Cup Cakes"/>
                <a:sym typeface="Cup Cakes"/>
              </a:rPr>
              <a:t>Fecha de Invalidez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E0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3854" y="963272"/>
            <a:ext cx="16460291" cy="8360456"/>
          </a:xfrm>
          <a:custGeom>
            <a:avLst/>
            <a:gdLst/>
            <a:ahLst/>
            <a:cxnLst/>
            <a:rect l="l" t="t" r="r" b="b"/>
            <a:pathLst>
              <a:path w="16460291" h="8360456">
                <a:moveTo>
                  <a:pt x="0" y="0"/>
                </a:moveTo>
                <a:lnTo>
                  <a:pt x="16460292" y="0"/>
                </a:lnTo>
                <a:lnTo>
                  <a:pt x="16460292" y="8360456"/>
                </a:lnTo>
                <a:lnTo>
                  <a:pt x="0" y="83604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TextBox 3"/>
          <p:cNvSpPr txBox="1"/>
          <p:nvPr/>
        </p:nvSpPr>
        <p:spPr>
          <a:xfrm>
            <a:off x="2819400" y="4716262"/>
            <a:ext cx="13046257" cy="2511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17"/>
              </a:lnSpc>
            </a:pPr>
            <a:r>
              <a:rPr lang="es-MX" sz="3240" dirty="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Si el número de seguridad social no se encuentra reportado el año anterior y la </a:t>
            </a:r>
            <a:r>
              <a:rPr lang="es-MX" sz="3240" b="1" dirty="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Causa de Alta</a:t>
            </a:r>
            <a:r>
              <a:rPr lang="es-MX" sz="3240" dirty="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 es igual a No aplica [99] No aplica, entonces el tipo de pensión </a:t>
            </a:r>
            <a:r>
              <a:rPr lang="es-MX" sz="3240" u="sng" dirty="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debe</a:t>
            </a:r>
            <a:r>
              <a:rPr lang="es-MX" sz="3240" dirty="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 ser igual a Incapacidad Total [01], Incapacidad Parcial [02], Invalidez [03], Retiro anticipado [11], Cesantía [12] o Vejez [13].</a:t>
            </a:r>
          </a:p>
          <a:p>
            <a:pPr algn="ctr">
              <a:lnSpc>
                <a:spcPts val="4017"/>
              </a:lnSpc>
            </a:pPr>
            <a:endParaRPr lang="en-US" sz="3240" dirty="0">
              <a:solidFill>
                <a:srgbClr val="000000"/>
              </a:solidFill>
              <a:latin typeface="Abstracted Dream"/>
              <a:ea typeface="Abstracted Dream"/>
              <a:cs typeface="Abstracted Dream"/>
              <a:sym typeface="Abstracted Dream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452071" y="2614501"/>
            <a:ext cx="10066721" cy="1499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20"/>
              </a:lnSpc>
            </a:pPr>
            <a:r>
              <a:rPr lang="es-MX" sz="12000" spc="-1308" dirty="0">
                <a:solidFill>
                  <a:srgbClr val="000000"/>
                </a:solidFill>
                <a:latin typeface="Cup Cakes"/>
                <a:ea typeface="Cup Cakes"/>
                <a:cs typeface="Cup Cakes"/>
                <a:sym typeface="Cup Cakes"/>
              </a:rPr>
              <a:t>Causa de alta</a:t>
            </a:r>
          </a:p>
        </p:txBody>
      </p:sp>
      <p:sp>
        <p:nvSpPr>
          <p:cNvPr id="5" name="Freeform 5"/>
          <p:cNvSpPr/>
          <p:nvPr/>
        </p:nvSpPr>
        <p:spPr>
          <a:xfrm rot="7744576">
            <a:off x="13909711" y="2438578"/>
            <a:ext cx="1237213" cy="1231051"/>
          </a:xfrm>
          <a:custGeom>
            <a:avLst/>
            <a:gdLst/>
            <a:ahLst/>
            <a:cxnLst/>
            <a:rect l="l" t="t" r="r" b="b"/>
            <a:pathLst>
              <a:path w="1237213" h="1231051">
                <a:moveTo>
                  <a:pt x="0" y="0"/>
                </a:moveTo>
                <a:lnTo>
                  <a:pt x="1237213" y="0"/>
                </a:lnTo>
                <a:lnTo>
                  <a:pt x="1237213" y="1231051"/>
                </a:lnTo>
                <a:lnTo>
                  <a:pt x="0" y="12310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83917" b="-85378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 rot="-2700000">
            <a:off x="3222894" y="2443013"/>
            <a:ext cx="1237213" cy="1231051"/>
          </a:xfrm>
          <a:custGeom>
            <a:avLst/>
            <a:gdLst/>
            <a:ahLst/>
            <a:cxnLst/>
            <a:rect l="l" t="t" r="r" b="b"/>
            <a:pathLst>
              <a:path w="1237213" h="1231051">
                <a:moveTo>
                  <a:pt x="0" y="0"/>
                </a:moveTo>
                <a:lnTo>
                  <a:pt x="1237213" y="0"/>
                </a:lnTo>
                <a:lnTo>
                  <a:pt x="1237213" y="1231051"/>
                </a:lnTo>
                <a:lnTo>
                  <a:pt x="0" y="12310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83917" b="-85378"/>
            </a:stretch>
          </a:blipFill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E0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837828" y="-614313"/>
            <a:ext cx="8409750" cy="11890392"/>
          </a:xfrm>
          <a:custGeom>
            <a:avLst/>
            <a:gdLst/>
            <a:ahLst/>
            <a:cxnLst/>
            <a:rect l="l" t="t" r="r" b="b"/>
            <a:pathLst>
              <a:path w="8409750" h="11890392">
                <a:moveTo>
                  <a:pt x="0" y="0"/>
                </a:moveTo>
                <a:lnTo>
                  <a:pt x="8409750" y="0"/>
                </a:lnTo>
                <a:lnTo>
                  <a:pt x="8409750" y="11890392"/>
                </a:lnTo>
                <a:lnTo>
                  <a:pt x="0" y="118903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 rot="5400000">
            <a:off x="5040422" y="-816907"/>
            <a:ext cx="8409750" cy="11890392"/>
          </a:xfrm>
          <a:custGeom>
            <a:avLst/>
            <a:gdLst/>
            <a:ahLst/>
            <a:cxnLst/>
            <a:rect l="l" t="t" r="r" b="b"/>
            <a:pathLst>
              <a:path w="8409750" h="11890392">
                <a:moveTo>
                  <a:pt x="0" y="0"/>
                </a:moveTo>
                <a:lnTo>
                  <a:pt x="8409750" y="0"/>
                </a:lnTo>
                <a:lnTo>
                  <a:pt x="8409750" y="11890391"/>
                </a:lnTo>
                <a:lnTo>
                  <a:pt x="0" y="118903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 rot="-2578197">
            <a:off x="2165475" y="1289840"/>
            <a:ext cx="3166247" cy="1021115"/>
          </a:xfrm>
          <a:custGeom>
            <a:avLst/>
            <a:gdLst/>
            <a:ahLst/>
            <a:cxnLst/>
            <a:rect l="l" t="t" r="r" b="b"/>
            <a:pathLst>
              <a:path w="3166247" h="1021115">
                <a:moveTo>
                  <a:pt x="0" y="0"/>
                </a:moveTo>
                <a:lnTo>
                  <a:pt x="3166247" y="0"/>
                </a:lnTo>
                <a:lnTo>
                  <a:pt x="3166247" y="1021115"/>
                </a:lnTo>
                <a:lnTo>
                  <a:pt x="0" y="10211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TextBox 5"/>
          <p:cNvSpPr txBox="1"/>
          <p:nvPr/>
        </p:nvSpPr>
        <p:spPr>
          <a:xfrm>
            <a:off x="4677523" y="4778180"/>
            <a:ext cx="9391741" cy="2511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17"/>
              </a:lnSpc>
            </a:pPr>
            <a:r>
              <a:rPr lang="es-MX" sz="3240" dirty="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Si la </a:t>
            </a:r>
            <a:r>
              <a:rPr lang="es-MX" sz="3240" b="1" dirty="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Causa de Baja</a:t>
            </a:r>
            <a:r>
              <a:rPr lang="es-MX" sz="3240" dirty="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 es distinta de No aplica [99], entonces el tipo de pensión </a:t>
            </a:r>
            <a:r>
              <a:rPr lang="es-MX" sz="3240" u="sng" dirty="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debe</a:t>
            </a:r>
            <a:r>
              <a:rPr lang="es-MX" sz="3240" dirty="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 ser igual a Incapacidad Total [01], Incapacidad Parcial [02], Invalidez [03], Retiro anticipado [11], Cesantía [12] o Vejez [13].</a:t>
            </a:r>
          </a:p>
          <a:p>
            <a:pPr algn="ctr">
              <a:lnSpc>
                <a:spcPts val="4017"/>
              </a:lnSpc>
            </a:pPr>
            <a:endParaRPr lang="en-US" sz="3240" dirty="0">
              <a:solidFill>
                <a:srgbClr val="000000"/>
              </a:solidFill>
              <a:latin typeface="Abstracted Dream"/>
              <a:ea typeface="Abstracted Dream"/>
              <a:cs typeface="Abstracted Dream"/>
              <a:sym typeface="Abstracted Dream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206251" y="2450523"/>
            <a:ext cx="10334286" cy="1499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20"/>
              </a:lnSpc>
            </a:pPr>
            <a:r>
              <a:rPr lang="es-MX" sz="12000" spc="-1308" dirty="0">
                <a:solidFill>
                  <a:srgbClr val="000000"/>
                </a:solidFill>
                <a:latin typeface="Cup Cakes"/>
                <a:ea typeface="Cup Cakes"/>
                <a:cs typeface="Cup Cakes"/>
                <a:sym typeface="Cup Cakes"/>
              </a:rPr>
              <a:t>Causa de Baja</a:t>
            </a:r>
          </a:p>
        </p:txBody>
      </p:sp>
      <p:sp>
        <p:nvSpPr>
          <p:cNvPr id="7" name="Freeform 7"/>
          <p:cNvSpPr/>
          <p:nvPr/>
        </p:nvSpPr>
        <p:spPr>
          <a:xfrm rot="-2578197">
            <a:off x="12842848" y="8080539"/>
            <a:ext cx="3166247" cy="1021115"/>
          </a:xfrm>
          <a:custGeom>
            <a:avLst/>
            <a:gdLst/>
            <a:ahLst/>
            <a:cxnLst/>
            <a:rect l="l" t="t" r="r" b="b"/>
            <a:pathLst>
              <a:path w="3166247" h="1021115">
                <a:moveTo>
                  <a:pt x="0" y="0"/>
                </a:moveTo>
                <a:lnTo>
                  <a:pt x="3166247" y="0"/>
                </a:lnTo>
                <a:lnTo>
                  <a:pt x="3166247" y="1021115"/>
                </a:lnTo>
                <a:lnTo>
                  <a:pt x="0" y="10211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Freeform 8"/>
          <p:cNvSpPr/>
          <p:nvPr/>
        </p:nvSpPr>
        <p:spPr>
          <a:xfrm>
            <a:off x="15676448" y="1028700"/>
            <a:ext cx="1582852" cy="2041363"/>
          </a:xfrm>
          <a:custGeom>
            <a:avLst/>
            <a:gdLst/>
            <a:ahLst/>
            <a:cxnLst/>
            <a:rect l="l" t="t" r="r" b="b"/>
            <a:pathLst>
              <a:path w="1582852" h="2041363">
                <a:moveTo>
                  <a:pt x="0" y="0"/>
                </a:moveTo>
                <a:lnTo>
                  <a:pt x="1582852" y="0"/>
                </a:lnTo>
                <a:lnTo>
                  <a:pt x="1582852" y="2041363"/>
                </a:lnTo>
                <a:lnTo>
                  <a:pt x="0" y="20413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r="-82125" b="-32451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9" name="Freeform 9"/>
          <p:cNvSpPr/>
          <p:nvPr/>
        </p:nvSpPr>
        <p:spPr>
          <a:xfrm>
            <a:off x="1282925" y="7494395"/>
            <a:ext cx="1582852" cy="2041363"/>
          </a:xfrm>
          <a:custGeom>
            <a:avLst/>
            <a:gdLst/>
            <a:ahLst/>
            <a:cxnLst/>
            <a:rect l="l" t="t" r="r" b="b"/>
            <a:pathLst>
              <a:path w="1582852" h="2041363">
                <a:moveTo>
                  <a:pt x="0" y="0"/>
                </a:moveTo>
                <a:lnTo>
                  <a:pt x="1582852" y="0"/>
                </a:lnTo>
                <a:lnTo>
                  <a:pt x="1582852" y="2041363"/>
                </a:lnTo>
                <a:lnTo>
                  <a:pt x="0" y="20413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r="-82125" b="-32451"/>
            </a:stretch>
          </a:blipFill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 rot="5400000" flipV="1">
            <a:off x="4889726" y="-2325598"/>
            <a:ext cx="8508548" cy="14938197"/>
          </a:xfrm>
          <a:custGeom>
            <a:avLst/>
            <a:gdLst/>
            <a:ahLst/>
            <a:cxnLst/>
            <a:rect l="l" t="t" r="r" b="b"/>
            <a:pathLst>
              <a:path w="8508548" h="14938197">
                <a:moveTo>
                  <a:pt x="0" y="14938196"/>
                </a:moveTo>
                <a:lnTo>
                  <a:pt x="8508548" y="14938196"/>
                </a:lnTo>
                <a:lnTo>
                  <a:pt x="8508548" y="0"/>
                </a:lnTo>
                <a:lnTo>
                  <a:pt x="0" y="0"/>
                </a:lnTo>
                <a:lnTo>
                  <a:pt x="0" y="1493819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 rot="261537">
            <a:off x="5099069" y="3760142"/>
            <a:ext cx="8218183" cy="739636"/>
          </a:xfrm>
          <a:custGeom>
            <a:avLst/>
            <a:gdLst/>
            <a:ahLst/>
            <a:cxnLst/>
            <a:rect l="l" t="t" r="r" b="b"/>
            <a:pathLst>
              <a:path w="8218183" h="739636">
                <a:moveTo>
                  <a:pt x="0" y="0"/>
                </a:moveTo>
                <a:lnTo>
                  <a:pt x="8218182" y="0"/>
                </a:lnTo>
                <a:lnTo>
                  <a:pt x="8218182" y="739636"/>
                </a:lnTo>
                <a:lnTo>
                  <a:pt x="0" y="7396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TextBox 5"/>
          <p:cNvSpPr txBox="1"/>
          <p:nvPr/>
        </p:nvSpPr>
        <p:spPr>
          <a:xfrm>
            <a:off x="5245760" y="5033126"/>
            <a:ext cx="7924800" cy="30242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17"/>
              </a:lnSpc>
            </a:pPr>
            <a:r>
              <a:rPr lang="es-MX" sz="3240" dirty="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Se validará que, si en el año anterior se reportó en la tabla de Datos del Titular de la Pensión un Número de Seguridad Social cuya fecha de baja es igual a vacío, entonces dicho Número de Seguridad Social debe estar reportado también en el año actual.</a:t>
            </a:r>
            <a:endParaRPr lang="en-US" sz="3240" dirty="0">
              <a:solidFill>
                <a:srgbClr val="000000"/>
              </a:solidFill>
              <a:latin typeface="Abstracted Dream"/>
              <a:ea typeface="Abstracted Dream"/>
              <a:cs typeface="Abstracted Dream"/>
              <a:sym typeface="Abstracted Dream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018686" y="2263140"/>
            <a:ext cx="9038021" cy="1417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20"/>
              </a:lnSpc>
            </a:pPr>
            <a:r>
              <a:rPr lang="es-MX" sz="9600" spc="-1308">
                <a:solidFill>
                  <a:srgbClr val="000000"/>
                </a:solidFill>
                <a:latin typeface="Cup Cakes"/>
                <a:ea typeface="Cup Cakes"/>
                <a:cs typeface="Cup Cakes"/>
                <a:sym typeface="Cup Cakes"/>
              </a:rPr>
              <a:t>Titular de la Pensión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E0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837828" y="-614313"/>
            <a:ext cx="8409750" cy="11890392"/>
          </a:xfrm>
          <a:custGeom>
            <a:avLst/>
            <a:gdLst/>
            <a:ahLst/>
            <a:cxnLst/>
            <a:rect l="l" t="t" r="r" b="b"/>
            <a:pathLst>
              <a:path w="8409750" h="11890392">
                <a:moveTo>
                  <a:pt x="0" y="0"/>
                </a:moveTo>
                <a:lnTo>
                  <a:pt x="8409750" y="0"/>
                </a:lnTo>
                <a:lnTo>
                  <a:pt x="8409750" y="11890392"/>
                </a:lnTo>
                <a:lnTo>
                  <a:pt x="0" y="118903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 rot="5400000">
            <a:off x="5040422" y="-816907"/>
            <a:ext cx="8409750" cy="11890392"/>
          </a:xfrm>
          <a:custGeom>
            <a:avLst/>
            <a:gdLst/>
            <a:ahLst/>
            <a:cxnLst/>
            <a:rect l="l" t="t" r="r" b="b"/>
            <a:pathLst>
              <a:path w="8409750" h="11890392">
                <a:moveTo>
                  <a:pt x="0" y="0"/>
                </a:moveTo>
                <a:lnTo>
                  <a:pt x="8409750" y="0"/>
                </a:lnTo>
                <a:lnTo>
                  <a:pt x="8409750" y="11890391"/>
                </a:lnTo>
                <a:lnTo>
                  <a:pt x="0" y="118903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 rot="-2578197">
            <a:off x="2165475" y="1289840"/>
            <a:ext cx="3166247" cy="1021115"/>
          </a:xfrm>
          <a:custGeom>
            <a:avLst/>
            <a:gdLst/>
            <a:ahLst/>
            <a:cxnLst/>
            <a:rect l="l" t="t" r="r" b="b"/>
            <a:pathLst>
              <a:path w="3166247" h="1021115">
                <a:moveTo>
                  <a:pt x="0" y="0"/>
                </a:moveTo>
                <a:lnTo>
                  <a:pt x="3166247" y="0"/>
                </a:lnTo>
                <a:lnTo>
                  <a:pt x="3166247" y="1021115"/>
                </a:lnTo>
                <a:lnTo>
                  <a:pt x="0" y="10211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TextBox 5"/>
          <p:cNvSpPr txBox="1"/>
          <p:nvPr/>
        </p:nvSpPr>
        <p:spPr>
          <a:xfrm>
            <a:off x="4448129" y="5909514"/>
            <a:ext cx="9391741" cy="1485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17"/>
              </a:lnSpc>
            </a:pPr>
            <a:r>
              <a:rPr lang="es-MX" sz="3240" dirty="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Si el </a:t>
            </a:r>
            <a:r>
              <a:rPr lang="es-MX" sz="3240" b="1" dirty="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Número de Seguridad Social </a:t>
            </a:r>
            <a:r>
              <a:rPr lang="es-MX" sz="3240" dirty="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se encuentra reportado en la tabla de Emisión, dicho número </a:t>
            </a:r>
            <a:r>
              <a:rPr lang="es-MX" sz="3240" u="sng" dirty="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debe</a:t>
            </a:r>
            <a:r>
              <a:rPr lang="es-MX" sz="3240" dirty="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 estar registrado en la tabla de Datos Generales del pensionado.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206251" y="2450523"/>
            <a:ext cx="10334286" cy="2880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20"/>
              </a:lnSpc>
            </a:pPr>
            <a:r>
              <a:rPr lang="en-US" sz="12000" spc="-1308">
                <a:solidFill>
                  <a:srgbClr val="000000"/>
                </a:solidFill>
                <a:latin typeface="Cup Cakes"/>
                <a:ea typeface="Cup Cakes"/>
                <a:cs typeface="Cup Cakes"/>
                <a:sym typeface="Cup Cakes"/>
              </a:rPr>
              <a:t>Número de seguridad social</a:t>
            </a:r>
          </a:p>
        </p:txBody>
      </p:sp>
      <p:sp>
        <p:nvSpPr>
          <p:cNvPr id="7" name="Freeform 7"/>
          <p:cNvSpPr/>
          <p:nvPr/>
        </p:nvSpPr>
        <p:spPr>
          <a:xfrm rot="-2578197">
            <a:off x="12842848" y="8080539"/>
            <a:ext cx="3166247" cy="1021115"/>
          </a:xfrm>
          <a:custGeom>
            <a:avLst/>
            <a:gdLst/>
            <a:ahLst/>
            <a:cxnLst/>
            <a:rect l="l" t="t" r="r" b="b"/>
            <a:pathLst>
              <a:path w="3166247" h="1021115">
                <a:moveTo>
                  <a:pt x="0" y="0"/>
                </a:moveTo>
                <a:lnTo>
                  <a:pt x="3166247" y="0"/>
                </a:lnTo>
                <a:lnTo>
                  <a:pt x="3166247" y="1021115"/>
                </a:lnTo>
                <a:lnTo>
                  <a:pt x="0" y="10211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Freeform 8"/>
          <p:cNvSpPr/>
          <p:nvPr/>
        </p:nvSpPr>
        <p:spPr>
          <a:xfrm>
            <a:off x="15676448" y="1028700"/>
            <a:ext cx="1582852" cy="2041363"/>
          </a:xfrm>
          <a:custGeom>
            <a:avLst/>
            <a:gdLst/>
            <a:ahLst/>
            <a:cxnLst/>
            <a:rect l="l" t="t" r="r" b="b"/>
            <a:pathLst>
              <a:path w="1582852" h="2041363">
                <a:moveTo>
                  <a:pt x="0" y="0"/>
                </a:moveTo>
                <a:lnTo>
                  <a:pt x="1582852" y="0"/>
                </a:lnTo>
                <a:lnTo>
                  <a:pt x="1582852" y="2041363"/>
                </a:lnTo>
                <a:lnTo>
                  <a:pt x="0" y="20413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r="-82125" b="-32451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9" name="Freeform 9"/>
          <p:cNvSpPr/>
          <p:nvPr/>
        </p:nvSpPr>
        <p:spPr>
          <a:xfrm>
            <a:off x="1282925" y="7494395"/>
            <a:ext cx="1582852" cy="2041363"/>
          </a:xfrm>
          <a:custGeom>
            <a:avLst/>
            <a:gdLst/>
            <a:ahLst/>
            <a:cxnLst/>
            <a:rect l="l" t="t" r="r" b="b"/>
            <a:pathLst>
              <a:path w="1582852" h="2041363">
                <a:moveTo>
                  <a:pt x="0" y="0"/>
                </a:moveTo>
                <a:lnTo>
                  <a:pt x="1582852" y="0"/>
                </a:lnTo>
                <a:lnTo>
                  <a:pt x="1582852" y="2041363"/>
                </a:lnTo>
                <a:lnTo>
                  <a:pt x="0" y="20413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r="-82125" b="-32451"/>
            </a:stretch>
          </a:blipFill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6372413" y="3548799"/>
            <a:ext cx="5545419" cy="5545419"/>
          </a:xfrm>
          <a:custGeom>
            <a:avLst/>
            <a:gdLst/>
            <a:ahLst/>
            <a:cxnLst/>
            <a:rect l="l" t="t" r="r" b="b"/>
            <a:pathLst>
              <a:path w="5545419" h="5545419">
                <a:moveTo>
                  <a:pt x="0" y="0"/>
                </a:moveTo>
                <a:lnTo>
                  <a:pt x="5545418" y="0"/>
                </a:lnTo>
                <a:lnTo>
                  <a:pt x="5545418" y="5545419"/>
                </a:lnTo>
                <a:lnTo>
                  <a:pt x="0" y="55454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4" name="Group 4"/>
          <p:cNvGrpSpPr/>
          <p:nvPr/>
        </p:nvGrpSpPr>
        <p:grpSpPr>
          <a:xfrm>
            <a:off x="5204170" y="3894346"/>
            <a:ext cx="834664" cy="834664"/>
            <a:chOff x="0" y="0"/>
            <a:chExt cx="1112885" cy="1112885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112885" cy="1112885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2E0D8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37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53243" y="51349"/>
              <a:ext cx="1006399" cy="1010187"/>
            </a:xfrm>
            <a:custGeom>
              <a:avLst/>
              <a:gdLst/>
              <a:ahLst/>
              <a:cxnLst/>
              <a:rect l="l" t="t" r="r" b="b"/>
              <a:pathLst>
                <a:path w="1006399" h="1010187">
                  <a:moveTo>
                    <a:pt x="0" y="0"/>
                  </a:moveTo>
                  <a:lnTo>
                    <a:pt x="1006399" y="0"/>
                  </a:lnTo>
                  <a:lnTo>
                    <a:pt x="1006399" y="1010187"/>
                  </a:lnTo>
                  <a:lnTo>
                    <a:pt x="0" y="10101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372413" y="6111652"/>
            <a:ext cx="5779018" cy="1278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10"/>
              </a:lnSpc>
            </a:pPr>
            <a:r>
              <a:rPr lang="en-US" sz="9000" spc="-981">
                <a:solidFill>
                  <a:srgbClr val="000000"/>
                </a:solidFill>
                <a:latin typeface="Cup Cakes"/>
                <a:ea typeface="Cup Cakes"/>
                <a:cs typeface="Cup Cakes"/>
                <a:sym typeface="Cup Cakes"/>
              </a:rPr>
              <a:t>Contacto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494539" y="4017452"/>
            <a:ext cx="2376256" cy="578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46"/>
              </a:lnSpc>
            </a:pPr>
            <a:r>
              <a:rPr lang="en-US" sz="2024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Ricardo Sevilla</a:t>
            </a:r>
          </a:p>
          <a:p>
            <a:pPr algn="r">
              <a:lnSpc>
                <a:spcPts val="2146"/>
              </a:lnSpc>
            </a:pPr>
            <a:r>
              <a:rPr lang="en-US" sz="2024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RSevilla@cnsf.gob.mx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56069" y="6043918"/>
            <a:ext cx="2876940" cy="578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46"/>
              </a:lnSpc>
            </a:pPr>
            <a:r>
              <a:rPr lang="en-US" sz="2024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Aldo Hernandez</a:t>
            </a:r>
          </a:p>
          <a:p>
            <a:pPr algn="r">
              <a:lnSpc>
                <a:spcPts val="2146"/>
              </a:lnSpc>
            </a:pPr>
            <a:r>
              <a:rPr lang="en-US" sz="2024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ARHernandez@cnsf.gob.mx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494539" y="8002597"/>
            <a:ext cx="2230223" cy="578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46"/>
              </a:lnSpc>
            </a:pPr>
            <a:r>
              <a:rPr lang="en-US" sz="2024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Karina Luna KLuna@cnsf.gob.mx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4369507" y="5920812"/>
            <a:ext cx="834664" cy="834664"/>
            <a:chOff x="0" y="0"/>
            <a:chExt cx="1112885" cy="1112885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1112885" cy="1112885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2E0D8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37"/>
                  </a:lnSpc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>
              <a:off x="53243" y="51349"/>
              <a:ext cx="1006399" cy="1010187"/>
            </a:xfrm>
            <a:custGeom>
              <a:avLst/>
              <a:gdLst/>
              <a:ahLst/>
              <a:cxnLst/>
              <a:rect l="l" t="t" r="r" b="b"/>
              <a:pathLst>
                <a:path w="1006399" h="1010187">
                  <a:moveTo>
                    <a:pt x="0" y="0"/>
                  </a:moveTo>
                  <a:lnTo>
                    <a:pt x="1006399" y="0"/>
                  </a:lnTo>
                  <a:lnTo>
                    <a:pt x="1006399" y="1010187"/>
                  </a:lnTo>
                  <a:lnTo>
                    <a:pt x="0" y="10101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204170" y="7796762"/>
            <a:ext cx="834664" cy="834664"/>
            <a:chOff x="0" y="0"/>
            <a:chExt cx="1112885" cy="1112885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1112885" cy="1112885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2E0D8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37"/>
                  </a:lnSpc>
                </a:pPr>
                <a:endParaRPr/>
              </a:p>
            </p:txBody>
          </p:sp>
        </p:grpSp>
        <p:sp>
          <p:nvSpPr>
            <p:cNvPr id="22" name="Freeform 22"/>
            <p:cNvSpPr/>
            <p:nvPr/>
          </p:nvSpPr>
          <p:spPr>
            <a:xfrm>
              <a:off x="53243" y="51349"/>
              <a:ext cx="1006399" cy="1010187"/>
            </a:xfrm>
            <a:custGeom>
              <a:avLst/>
              <a:gdLst/>
              <a:ahLst/>
              <a:cxnLst/>
              <a:rect l="l" t="t" r="r" b="b"/>
              <a:pathLst>
                <a:path w="1006399" h="1010187">
                  <a:moveTo>
                    <a:pt x="0" y="0"/>
                  </a:moveTo>
                  <a:lnTo>
                    <a:pt x="1006399" y="0"/>
                  </a:lnTo>
                  <a:lnTo>
                    <a:pt x="1006399" y="1010187"/>
                  </a:lnTo>
                  <a:lnTo>
                    <a:pt x="0" y="10101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6477137" y="5597597"/>
            <a:ext cx="5779018" cy="570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9"/>
              </a:lnSpc>
            </a:pPr>
            <a:r>
              <a:rPr lang="en-US" sz="3999" spc="-435">
                <a:solidFill>
                  <a:srgbClr val="000000"/>
                </a:solidFill>
                <a:latin typeface="Cup Cakes"/>
                <a:ea typeface="Cup Cakes"/>
                <a:cs typeface="Cup Cakes"/>
                <a:sym typeface="Cup Cakes"/>
              </a:rPr>
              <a:t>Info. de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2151431" y="3059682"/>
            <a:ext cx="834664" cy="834664"/>
            <a:chOff x="0" y="0"/>
            <a:chExt cx="1112885" cy="1112885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1112885" cy="1112885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2E0D8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37"/>
                  </a:lnSpc>
                </a:pPr>
                <a:endParaRPr/>
              </a:p>
            </p:txBody>
          </p:sp>
        </p:grpSp>
        <p:sp>
          <p:nvSpPr>
            <p:cNvPr id="28" name="Freeform 28"/>
            <p:cNvSpPr/>
            <p:nvPr/>
          </p:nvSpPr>
          <p:spPr>
            <a:xfrm>
              <a:off x="53243" y="51349"/>
              <a:ext cx="1006399" cy="1010187"/>
            </a:xfrm>
            <a:custGeom>
              <a:avLst/>
              <a:gdLst/>
              <a:ahLst/>
              <a:cxnLst/>
              <a:rect l="l" t="t" r="r" b="b"/>
              <a:pathLst>
                <a:path w="1006399" h="1010187">
                  <a:moveTo>
                    <a:pt x="0" y="0"/>
                  </a:moveTo>
                  <a:lnTo>
                    <a:pt x="1006399" y="0"/>
                  </a:lnTo>
                  <a:lnTo>
                    <a:pt x="1006399" y="1010187"/>
                  </a:lnTo>
                  <a:lnTo>
                    <a:pt x="0" y="10101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4408427" y="3388981"/>
            <a:ext cx="2376256" cy="312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46"/>
              </a:lnSpc>
            </a:pPr>
            <a:r>
              <a:rPr lang="en-US" sz="2024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@CNSF_gob_mx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5336688" y="5082333"/>
            <a:ext cx="2876940" cy="312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46"/>
              </a:lnSpc>
            </a:pPr>
            <a:r>
              <a:rPr lang="en-US" sz="2024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@CNSF_gob_mx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4533731" y="8516010"/>
            <a:ext cx="2230223" cy="312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46"/>
              </a:lnSpc>
            </a:pPr>
            <a:r>
              <a:rPr lang="en-US" sz="2024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@CNSF.gob.mx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12986095" y="4816352"/>
            <a:ext cx="834664" cy="834664"/>
            <a:chOff x="0" y="0"/>
            <a:chExt cx="1112885" cy="1112885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1112885" cy="1112885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2E0D8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37"/>
                  </a:lnSpc>
                </a:pPr>
                <a:endParaRPr/>
              </a:p>
            </p:txBody>
          </p:sp>
        </p:grpSp>
        <p:sp>
          <p:nvSpPr>
            <p:cNvPr id="36" name="Freeform 36"/>
            <p:cNvSpPr/>
            <p:nvPr/>
          </p:nvSpPr>
          <p:spPr>
            <a:xfrm>
              <a:off x="53243" y="51349"/>
              <a:ext cx="1006399" cy="1010187"/>
            </a:xfrm>
            <a:custGeom>
              <a:avLst/>
              <a:gdLst/>
              <a:ahLst/>
              <a:cxnLst/>
              <a:rect l="l" t="t" r="r" b="b"/>
              <a:pathLst>
                <a:path w="1006399" h="1010187">
                  <a:moveTo>
                    <a:pt x="0" y="0"/>
                  </a:moveTo>
                  <a:lnTo>
                    <a:pt x="1006399" y="0"/>
                  </a:lnTo>
                  <a:lnTo>
                    <a:pt x="1006399" y="1010187"/>
                  </a:lnTo>
                  <a:lnTo>
                    <a:pt x="0" y="10101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2151431" y="8259554"/>
            <a:ext cx="834664" cy="834664"/>
            <a:chOff x="0" y="0"/>
            <a:chExt cx="1112885" cy="1112885"/>
          </a:xfrm>
        </p:grpSpPr>
        <p:grpSp>
          <p:nvGrpSpPr>
            <p:cNvPr id="38" name="Group 38"/>
            <p:cNvGrpSpPr/>
            <p:nvPr/>
          </p:nvGrpSpPr>
          <p:grpSpPr>
            <a:xfrm>
              <a:off x="0" y="0"/>
              <a:ext cx="1112885" cy="1112885"/>
              <a:chOff x="0" y="0"/>
              <a:chExt cx="812800" cy="8128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2E0D8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37"/>
                  </a:lnSpc>
                </a:pPr>
                <a:endParaRPr/>
              </a:p>
            </p:txBody>
          </p:sp>
        </p:grpSp>
        <p:sp>
          <p:nvSpPr>
            <p:cNvPr id="41" name="Freeform 41"/>
            <p:cNvSpPr/>
            <p:nvPr/>
          </p:nvSpPr>
          <p:spPr>
            <a:xfrm>
              <a:off x="53243" y="51349"/>
              <a:ext cx="1006399" cy="1010187"/>
            </a:xfrm>
            <a:custGeom>
              <a:avLst/>
              <a:gdLst/>
              <a:ahLst/>
              <a:cxnLst/>
              <a:rect l="l" t="t" r="r" b="b"/>
              <a:pathLst>
                <a:path w="1006399" h="1010187">
                  <a:moveTo>
                    <a:pt x="0" y="0"/>
                  </a:moveTo>
                  <a:lnTo>
                    <a:pt x="1006399" y="0"/>
                  </a:lnTo>
                  <a:lnTo>
                    <a:pt x="1006399" y="1010187"/>
                  </a:lnTo>
                  <a:lnTo>
                    <a:pt x="0" y="10101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2986095" y="6555243"/>
            <a:ext cx="834664" cy="834664"/>
            <a:chOff x="0" y="0"/>
            <a:chExt cx="1112885" cy="1112885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1112885" cy="1112885"/>
              <a:chOff x="0" y="0"/>
              <a:chExt cx="812800" cy="81280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2E0D8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37"/>
                  </a:lnSpc>
                </a:pPr>
                <a:endParaRPr/>
              </a:p>
            </p:txBody>
          </p:sp>
        </p:grpSp>
        <p:sp>
          <p:nvSpPr>
            <p:cNvPr id="46" name="Freeform 46"/>
            <p:cNvSpPr/>
            <p:nvPr/>
          </p:nvSpPr>
          <p:spPr>
            <a:xfrm>
              <a:off x="53243" y="51349"/>
              <a:ext cx="1006399" cy="1010187"/>
            </a:xfrm>
            <a:custGeom>
              <a:avLst/>
              <a:gdLst/>
              <a:ahLst/>
              <a:cxnLst/>
              <a:rect l="l" t="t" r="r" b="b"/>
              <a:pathLst>
                <a:path w="1006399" h="1010187">
                  <a:moveTo>
                    <a:pt x="0" y="0"/>
                  </a:moveTo>
                  <a:lnTo>
                    <a:pt x="1006399" y="0"/>
                  </a:lnTo>
                  <a:lnTo>
                    <a:pt x="1006399" y="1010187"/>
                  </a:lnTo>
                  <a:lnTo>
                    <a:pt x="0" y="10101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15336688" y="6678349"/>
            <a:ext cx="2376256" cy="578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46"/>
              </a:lnSpc>
            </a:pPr>
            <a:r>
              <a:rPr lang="en-US" sz="2024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Comisión Nacional</a:t>
            </a:r>
          </a:p>
          <a:p>
            <a:pPr algn="just">
              <a:lnSpc>
                <a:spcPts val="2146"/>
              </a:lnSpc>
            </a:pPr>
            <a:r>
              <a:rPr lang="en-US" sz="2024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de Seguros y Fianzas</a:t>
            </a:r>
          </a:p>
        </p:txBody>
      </p:sp>
      <p:sp>
        <p:nvSpPr>
          <p:cNvPr id="48" name="Freeform 48"/>
          <p:cNvSpPr/>
          <p:nvPr/>
        </p:nvSpPr>
        <p:spPr>
          <a:xfrm>
            <a:off x="14649701" y="4983498"/>
            <a:ext cx="500372" cy="500372"/>
          </a:xfrm>
          <a:custGeom>
            <a:avLst/>
            <a:gdLst/>
            <a:ahLst/>
            <a:cxnLst/>
            <a:rect l="l" t="t" r="r" b="b"/>
            <a:pathLst>
              <a:path w="500372" h="500372">
                <a:moveTo>
                  <a:pt x="0" y="0"/>
                </a:moveTo>
                <a:lnTo>
                  <a:pt x="500373" y="0"/>
                </a:lnTo>
                <a:lnTo>
                  <a:pt x="500373" y="500372"/>
                </a:lnTo>
                <a:lnTo>
                  <a:pt x="0" y="5003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/>
          </a:p>
        </p:txBody>
      </p:sp>
      <p:sp>
        <p:nvSpPr>
          <p:cNvPr id="49" name="Freeform 49"/>
          <p:cNvSpPr/>
          <p:nvPr/>
        </p:nvSpPr>
        <p:spPr>
          <a:xfrm>
            <a:off x="13758536" y="3294552"/>
            <a:ext cx="508495" cy="508495"/>
          </a:xfrm>
          <a:custGeom>
            <a:avLst/>
            <a:gdLst/>
            <a:ahLst/>
            <a:cxnLst/>
            <a:rect l="l" t="t" r="r" b="b"/>
            <a:pathLst>
              <a:path w="508495" h="508495">
                <a:moveTo>
                  <a:pt x="0" y="0"/>
                </a:moveTo>
                <a:lnTo>
                  <a:pt x="508495" y="0"/>
                </a:lnTo>
                <a:lnTo>
                  <a:pt x="508495" y="508494"/>
                </a:lnTo>
                <a:lnTo>
                  <a:pt x="0" y="5084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0000"/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0" name="Freeform 50"/>
          <p:cNvSpPr/>
          <p:nvPr/>
        </p:nvSpPr>
        <p:spPr>
          <a:xfrm>
            <a:off x="14675416" y="6735246"/>
            <a:ext cx="474658" cy="474658"/>
          </a:xfrm>
          <a:custGeom>
            <a:avLst/>
            <a:gdLst/>
            <a:ahLst/>
            <a:cxnLst/>
            <a:rect l="l" t="t" r="r" b="b"/>
            <a:pathLst>
              <a:path w="474658" h="474658">
                <a:moveTo>
                  <a:pt x="0" y="0"/>
                </a:moveTo>
                <a:lnTo>
                  <a:pt x="474658" y="0"/>
                </a:lnTo>
                <a:lnTo>
                  <a:pt x="474658" y="474658"/>
                </a:lnTo>
                <a:lnTo>
                  <a:pt x="0" y="4746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0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/>
          </a:p>
        </p:txBody>
      </p:sp>
      <p:sp>
        <p:nvSpPr>
          <p:cNvPr id="51" name="Freeform 51"/>
          <p:cNvSpPr/>
          <p:nvPr/>
        </p:nvSpPr>
        <p:spPr>
          <a:xfrm>
            <a:off x="13827096" y="8456918"/>
            <a:ext cx="439935" cy="439935"/>
          </a:xfrm>
          <a:custGeom>
            <a:avLst/>
            <a:gdLst/>
            <a:ahLst/>
            <a:cxnLst/>
            <a:rect l="l" t="t" r="r" b="b"/>
            <a:pathLst>
              <a:path w="439935" h="439935">
                <a:moveTo>
                  <a:pt x="0" y="0"/>
                </a:moveTo>
                <a:lnTo>
                  <a:pt x="439935" y="0"/>
                </a:lnTo>
                <a:lnTo>
                  <a:pt x="439935" y="439935"/>
                </a:lnTo>
                <a:lnTo>
                  <a:pt x="0" y="43993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60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/>
          </a:p>
        </p:txBody>
      </p:sp>
      <p:grpSp>
        <p:nvGrpSpPr>
          <p:cNvPr id="52" name="Group 52"/>
          <p:cNvGrpSpPr/>
          <p:nvPr/>
        </p:nvGrpSpPr>
        <p:grpSpPr>
          <a:xfrm>
            <a:off x="4724763" y="331370"/>
            <a:ext cx="7335799" cy="2728312"/>
            <a:chOff x="0" y="0"/>
            <a:chExt cx="9781065" cy="3637750"/>
          </a:xfrm>
        </p:grpSpPr>
        <p:sp>
          <p:nvSpPr>
            <p:cNvPr id="53" name="Freeform 53"/>
            <p:cNvSpPr/>
            <p:nvPr/>
          </p:nvSpPr>
          <p:spPr>
            <a:xfrm rot="-2786782">
              <a:off x="250556" y="953463"/>
              <a:ext cx="1626600" cy="1389388"/>
            </a:xfrm>
            <a:custGeom>
              <a:avLst/>
              <a:gdLst/>
              <a:ahLst/>
              <a:cxnLst/>
              <a:rect l="l" t="t" r="r" b="b"/>
              <a:pathLst>
                <a:path w="1626600" h="1389388">
                  <a:moveTo>
                    <a:pt x="0" y="0"/>
                  </a:moveTo>
                  <a:lnTo>
                    <a:pt x="1626600" y="0"/>
                  </a:lnTo>
                  <a:lnTo>
                    <a:pt x="1626600" y="1389388"/>
                  </a:lnTo>
                  <a:lnTo>
                    <a:pt x="0" y="13893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54" name="Freeform 54"/>
            <p:cNvSpPr/>
            <p:nvPr/>
          </p:nvSpPr>
          <p:spPr>
            <a:xfrm rot="7342356">
              <a:off x="7945577" y="964824"/>
              <a:ext cx="1626600" cy="1389388"/>
            </a:xfrm>
            <a:custGeom>
              <a:avLst/>
              <a:gdLst/>
              <a:ahLst/>
              <a:cxnLst/>
              <a:rect l="l" t="t" r="r" b="b"/>
              <a:pathLst>
                <a:path w="1626600" h="1389388">
                  <a:moveTo>
                    <a:pt x="0" y="0"/>
                  </a:moveTo>
                  <a:lnTo>
                    <a:pt x="1626601" y="0"/>
                  </a:lnTo>
                  <a:lnTo>
                    <a:pt x="1626601" y="1389388"/>
                  </a:lnTo>
                  <a:lnTo>
                    <a:pt x="0" y="13893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55" name="Freeform 55"/>
            <p:cNvSpPr/>
            <p:nvPr/>
          </p:nvSpPr>
          <p:spPr>
            <a:xfrm>
              <a:off x="1709884" y="0"/>
              <a:ext cx="6467111" cy="3637750"/>
            </a:xfrm>
            <a:custGeom>
              <a:avLst/>
              <a:gdLst/>
              <a:ahLst/>
              <a:cxnLst/>
              <a:rect l="l" t="t" r="r" b="b"/>
              <a:pathLst>
                <a:path w="6467111" h="3637750">
                  <a:moveTo>
                    <a:pt x="0" y="0"/>
                  </a:moveTo>
                  <a:lnTo>
                    <a:pt x="6467111" y="0"/>
                  </a:lnTo>
                  <a:lnTo>
                    <a:pt x="6467111" y="3637750"/>
                  </a:lnTo>
                  <a:lnTo>
                    <a:pt x="0" y="36377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56" name="TextBox 56"/>
            <p:cNvSpPr txBox="1"/>
            <p:nvPr/>
          </p:nvSpPr>
          <p:spPr>
            <a:xfrm rot="-369674">
              <a:off x="1028627" y="1086913"/>
              <a:ext cx="7981176" cy="17115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936"/>
                </a:lnSpc>
              </a:pPr>
              <a:r>
                <a:rPr lang="en-US" sz="9819" spc="-1708">
                  <a:solidFill>
                    <a:srgbClr val="000000"/>
                  </a:solidFill>
                  <a:latin typeface="Cup Cakes"/>
                  <a:ea typeface="Cup Cakes"/>
                  <a:cs typeface="Cup Cakes"/>
                  <a:sym typeface="Cup Cakes"/>
                </a:rPr>
                <a:t>gracias</a:t>
              </a:r>
            </a:p>
          </p:txBody>
        </p:sp>
      </p:grpSp>
      <p:sp>
        <p:nvSpPr>
          <p:cNvPr id="57" name="TextBox 57"/>
          <p:cNvSpPr txBox="1"/>
          <p:nvPr/>
        </p:nvSpPr>
        <p:spPr>
          <a:xfrm rot="-241157">
            <a:off x="8430581" y="2490292"/>
            <a:ext cx="1333165" cy="578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46"/>
              </a:lnSpc>
            </a:pPr>
            <a:r>
              <a:rPr lang="en-US" sz="2024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por su  atención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E0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610230" y="-933072"/>
            <a:ext cx="8854238" cy="12518846"/>
          </a:xfrm>
          <a:custGeom>
            <a:avLst/>
            <a:gdLst/>
            <a:ahLst/>
            <a:cxnLst/>
            <a:rect l="l" t="t" r="r" b="b"/>
            <a:pathLst>
              <a:path w="8854238" h="12518846">
                <a:moveTo>
                  <a:pt x="0" y="0"/>
                </a:moveTo>
                <a:lnTo>
                  <a:pt x="8854238" y="0"/>
                </a:lnTo>
                <a:lnTo>
                  <a:pt x="8854238" y="12518846"/>
                </a:lnTo>
                <a:lnTo>
                  <a:pt x="0" y="125188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15861339" y="847709"/>
            <a:ext cx="1582852" cy="2041363"/>
          </a:xfrm>
          <a:custGeom>
            <a:avLst/>
            <a:gdLst/>
            <a:ahLst/>
            <a:cxnLst/>
            <a:rect l="l" t="t" r="r" b="b"/>
            <a:pathLst>
              <a:path w="1582852" h="2041363">
                <a:moveTo>
                  <a:pt x="0" y="0"/>
                </a:moveTo>
                <a:lnTo>
                  <a:pt x="1582852" y="0"/>
                </a:lnTo>
                <a:lnTo>
                  <a:pt x="1582852" y="2041363"/>
                </a:lnTo>
                <a:lnTo>
                  <a:pt x="0" y="20413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82125" b="-32451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>
            <a:off x="5101686" y="2218863"/>
            <a:ext cx="8084628" cy="2991312"/>
          </a:xfrm>
          <a:custGeom>
            <a:avLst/>
            <a:gdLst/>
            <a:ahLst/>
            <a:cxnLst/>
            <a:rect l="l" t="t" r="r" b="b"/>
            <a:pathLst>
              <a:path w="8084628" h="2991312">
                <a:moveTo>
                  <a:pt x="0" y="0"/>
                </a:moveTo>
                <a:lnTo>
                  <a:pt x="8084628" y="0"/>
                </a:lnTo>
                <a:lnTo>
                  <a:pt x="8084628" y="2991312"/>
                </a:lnTo>
                <a:lnTo>
                  <a:pt x="0" y="29913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TextBox 5"/>
          <p:cNvSpPr txBox="1"/>
          <p:nvPr/>
        </p:nvSpPr>
        <p:spPr>
          <a:xfrm>
            <a:off x="5898768" y="5541859"/>
            <a:ext cx="7128469" cy="2469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62"/>
              </a:lnSpc>
            </a:pPr>
            <a:r>
              <a:rPr lang="en-US" sz="505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01. Validaciones Nuevas</a:t>
            </a:r>
          </a:p>
          <a:p>
            <a:pPr algn="l">
              <a:lnSpc>
                <a:spcPts val="6262"/>
              </a:lnSpc>
            </a:pPr>
            <a:r>
              <a:rPr lang="en-US" sz="505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02. Modificaciones</a:t>
            </a:r>
          </a:p>
          <a:p>
            <a:pPr algn="l">
              <a:lnSpc>
                <a:spcPts val="6262"/>
              </a:lnSpc>
            </a:pPr>
            <a:r>
              <a:rPr lang="en-US" sz="505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03. Validaciones por Reforzar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54086" y="3014162"/>
            <a:ext cx="8205807" cy="1610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80"/>
              </a:lnSpc>
            </a:pPr>
            <a:r>
              <a:rPr lang="en-US" sz="12945" spc="-1708">
                <a:solidFill>
                  <a:srgbClr val="000000"/>
                </a:solidFill>
                <a:latin typeface="Cup Cakes"/>
                <a:ea typeface="Cup Cakes"/>
                <a:cs typeface="Cup Cakes"/>
                <a:sym typeface="Cup Cakes"/>
              </a:rPr>
              <a:t>índice</a:t>
            </a:r>
          </a:p>
        </p:txBody>
      </p:sp>
      <p:sp>
        <p:nvSpPr>
          <p:cNvPr id="7" name="Freeform 7"/>
          <p:cNvSpPr/>
          <p:nvPr/>
        </p:nvSpPr>
        <p:spPr>
          <a:xfrm>
            <a:off x="1028700" y="7494395"/>
            <a:ext cx="1582852" cy="2041363"/>
          </a:xfrm>
          <a:custGeom>
            <a:avLst/>
            <a:gdLst/>
            <a:ahLst/>
            <a:cxnLst/>
            <a:rect l="l" t="t" r="r" b="b"/>
            <a:pathLst>
              <a:path w="1582852" h="2041363">
                <a:moveTo>
                  <a:pt x="0" y="0"/>
                </a:moveTo>
                <a:lnTo>
                  <a:pt x="1582852" y="0"/>
                </a:lnTo>
                <a:lnTo>
                  <a:pt x="1582852" y="2041363"/>
                </a:lnTo>
                <a:lnTo>
                  <a:pt x="0" y="20413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82125" b="-32451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Freeform 8"/>
          <p:cNvSpPr/>
          <p:nvPr/>
        </p:nvSpPr>
        <p:spPr>
          <a:xfrm rot="5400000">
            <a:off x="4823532" y="-1146374"/>
            <a:ext cx="8854238" cy="12518846"/>
          </a:xfrm>
          <a:custGeom>
            <a:avLst/>
            <a:gdLst/>
            <a:ahLst/>
            <a:cxnLst/>
            <a:rect l="l" t="t" r="r" b="b"/>
            <a:pathLst>
              <a:path w="8854238" h="12518846">
                <a:moveTo>
                  <a:pt x="0" y="0"/>
                </a:moveTo>
                <a:lnTo>
                  <a:pt x="8854238" y="0"/>
                </a:lnTo>
                <a:lnTo>
                  <a:pt x="8854238" y="12518846"/>
                </a:lnTo>
                <a:lnTo>
                  <a:pt x="0" y="125188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9" name="Freeform 9"/>
          <p:cNvSpPr/>
          <p:nvPr/>
        </p:nvSpPr>
        <p:spPr>
          <a:xfrm>
            <a:off x="5254086" y="2371263"/>
            <a:ext cx="8084628" cy="2991312"/>
          </a:xfrm>
          <a:custGeom>
            <a:avLst/>
            <a:gdLst/>
            <a:ahLst/>
            <a:cxnLst/>
            <a:rect l="l" t="t" r="r" b="b"/>
            <a:pathLst>
              <a:path w="8084628" h="2991312">
                <a:moveTo>
                  <a:pt x="0" y="0"/>
                </a:moveTo>
                <a:lnTo>
                  <a:pt x="8084628" y="0"/>
                </a:lnTo>
                <a:lnTo>
                  <a:pt x="8084628" y="2991312"/>
                </a:lnTo>
                <a:lnTo>
                  <a:pt x="0" y="29913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0" name="TextBox 10"/>
          <p:cNvSpPr txBox="1"/>
          <p:nvPr/>
        </p:nvSpPr>
        <p:spPr>
          <a:xfrm>
            <a:off x="6143534" y="5541859"/>
            <a:ext cx="6731709" cy="1679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62"/>
              </a:lnSpc>
            </a:pPr>
            <a:r>
              <a:rPr lang="en-US" sz="505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01. Validaciones Nuevas</a:t>
            </a:r>
          </a:p>
          <a:p>
            <a:pPr algn="l">
              <a:lnSpc>
                <a:spcPts val="6262"/>
              </a:lnSpc>
            </a:pPr>
            <a:r>
              <a:rPr lang="en-US" sz="505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02. Validaciones a reforzar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06486" y="3166562"/>
            <a:ext cx="8205807" cy="1610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80"/>
              </a:lnSpc>
            </a:pPr>
            <a:r>
              <a:rPr lang="en-US" sz="12945" spc="-1708">
                <a:solidFill>
                  <a:srgbClr val="000000"/>
                </a:solidFill>
                <a:latin typeface="Cup Cakes"/>
                <a:ea typeface="Cup Cakes"/>
                <a:cs typeface="Cup Cakes"/>
                <a:sym typeface="Cup Cakes"/>
              </a:rPr>
              <a:t>índice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11146485" y="1131353"/>
            <a:ext cx="5817540" cy="8126947"/>
          </a:xfrm>
          <a:custGeom>
            <a:avLst/>
            <a:gdLst/>
            <a:ahLst/>
            <a:cxnLst/>
            <a:rect l="l" t="t" r="r" b="b"/>
            <a:pathLst>
              <a:path w="5817540" h="8126947">
                <a:moveTo>
                  <a:pt x="0" y="0"/>
                </a:moveTo>
                <a:lnTo>
                  <a:pt x="5817540" y="0"/>
                </a:lnTo>
                <a:lnTo>
                  <a:pt x="5817540" y="8126947"/>
                </a:lnTo>
                <a:lnTo>
                  <a:pt x="0" y="81269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4" name="Group 4"/>
          <p:cNvGrpSpPr/>
          <p:nvPr/>
        </p:nvGrpSpPr>
        <p:grpSpPr>
          <a:xfrm>
            <a:off x="11685824" y="2530059"/>
            <a:ext cx="4662663" cy="5386150"/>
            <a:chOff x="0" y="0"/>
            <a:chExt cx="1228026" cy="14185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28026" cy="1418575"/>
            </a:xfrm>
            <a:custGeom>
              <a:avLst/>
              <a:gdLst/>
              <a:ahLst/>
              <a:cxnLst/>
              <a:rect l="l" t="t" r="r" b="b"/>
              <a:pathLst>
                <a:path w="1228026" h="1418575">
                  <a:moveTo>
                    <a:pt x="0" y="0"/>
                  </a:moveTo>
                  <a:lnTo>
                    <a:pt x="1228026" y="0"/>
                  </a:lnTo>
                  <a:lnTo>
                    <a:pt x="1228026" y="1418575"/>
                  </a:lnTo>
                  <a:lnTo>
                    <a:pt x="0" y="1418575"/>
                  </a:lnTo>
                  <a:close/>
                </a:path>
              </a:pathLst>
            </a:custGeom>
            <a:solidFill>
              <a:srgbClr val="EEF6F4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1228026" cy="1447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37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-2116243">
            <a:off x="10576440" y="1344299"/>
            <a:ext cx="3166247" cy="1021115"/>
          </a:xfrm>
          <a:custGeom>
            <a:avLst/>
            <a:gdLst/>
            <a:ahLst/>
            <a:cxnLst/>
            <a:rect l="l" t="t" r="r" b="b"/>
            <a:pathLst>
              <a:path w="3166247" h="1021115">
                <a:moveTo>
                  <a:pt x="0" y="0"/>
                </a:moveTo>
                <a:lnTo>
                  <a:pt x="3166247" y="0"/>
                </a:lnTo>
                <a:lnTo>
                  <a:pt x="3166247" y="1021115"/>
                </a:lnTo>
                <a:lnTo>
                  <a:pt x="0" y="10211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Freeform 8"/>
          <p:cNvSpPr/>
          <p:nvPr/>
        </p:nvSpPr>
        <p:spPr>
          <a:xfrm>
            <a:off x="11704874" y="3270725"/>
            <a:ext cx="4662663" cy="4114800"/>
          </a:xfrm>
          <a:custGeom>
            <a:avLst/>
            <a:gdLst/>
            <a:ahLst/>
            <a:cxnLst/>
            <a:rect l="l" t="t" r="r" b="b"/>
            <a:pathLst>
              <a:path w="4662663" h="4114800">
                <a:moveTo>
                  <a:pt x="0" y="0"/>
                </a:moveTo>
                <a:lnTo>
                  <a:pt x="4662663" y="0"/>
                </a:lnTo>
                <a:lnTo>
                  <a:pt x="466266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9" name="TextBox 9"/>
          <p:cNvSpPr txBox="1"/>
          <p:nvPr/>
        </p:nvSpPr>
        <p:spPr>
          <a:xfrm>
            <a:off x="1852024" y="3206849"/>
            <a:ext cx="8720209" cy="1725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740"/>
              </a:lnSpc>
            </a:pPr>
            <a:r>
              <a:rPr lang="en-US" sz="14000" spc="-1526">
                <a:solidFill>
                  <a:srgbClr val="000000"/>
                </a:solidFill>
                <a:latin typeface="Cup Cakes"/>
                <a:ea typeface="Cup Cakes"/>
                <a:cs typeface="Cup Cakes"/>
                <a:sym typeface="Cup Cakes"/>
              </a:rPr>
              <a:t>Validaciones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852024" y="5332195"/>
            <a:ext cx="8720209" cy="1725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40"/>
              </a:lnSpc>
            </a:pPr>
            <a:r>
              <a:rPr lang="en-US" sz="14000" spc="-1526">
                <a:solidFill>
                  <a:srgbClr val="000000"/>
                </a:solidFill>
                <a:latin typeface="Cup Cakes"/>
                <a:ea typeface="Cup Cakes"/>
                <a:cs typeface="Cup Cakes"/>
                <a:sym typeface="Cup Cakes"/>
              </a:rPr>
              <a:t>nuevas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E0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3854" y="1028700"/>
            <a:ext cx="16460291" cy="8360456"/>
          </a:xfrm>
          <a:custGeom>
            <a:avLst/>
            <a:gdLst/>
            <a:ahLst/>
            <a:cxnLst/>
            <a:rect l="l" t="t" r="r" b="b"/>
            <a:pathLst>
              <a:path w="16460291" h="8360456">
                <a:moveTo>
                  <a:pt x="0" y="0"/>
                </a:moveTo>
                <a:lnTo>
                  <a:pt x="16460292" y="0"/>
                </a:lnTo>
                <a:lnTo>
                  <a:pt x="16460292" y="8360456"/>
                </a:lnTo>
                <a:lnTo>
                  <a:pt x="0" y="83604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TextBox 3"/>
          <p:cNvSpPr txBox="1"/>
          <p:nvPr/>
        </p:nvSpPr>
        <p:spPr>
          <a:xfrm>
            <a:off x="2620870" y="4854119"/>
            <a:ext cx="13046257" cy="3024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17"/>
              </a:lnSpc>
            </a:pPr>
            <a:r>
              <a:rPr lang="es-MX" sz="3240" dirty="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Si el tipo de pensión reportado en el ejercicio anterior es igual a Incapacidad Total [01], Incapacidad Parcial [02], Invalidez [03], Retiro anticipado [11], Cesantía [12] o Vejez [13]; la fecha de baja es distinta de vacío; y el tipo de pensión del ejercicio actual es igual a Viudez [04], Viudez y Orfandad [05], Viudez y Orfandad Mixta [06], Orfandad Mixta [07], Orfandad Sencilla [08], Orfandad Doble [09] o Ascendientes [10] entonces la </a:t>
            </a:r>
            <a:r>
              <a:rPr lang="es-MX" sz="3240" b="1" dirty="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causa de Alta </a:t>
            </a:r>
            <a:r>
              <a:rPr lang="es-MX" sz="3240" u="sng" dirty="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debe</a:t>
            </a:r>
            <a:r>
              <a:rPr lang="es-MX" sz="3240" dirty="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 ser distinta de “No aplica”[99].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79279" y="2579063"/>
            <a:ext cx="16345446" cy="1499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20"/>
              </a:lnSpc>
            </a:pPr>
            <a:r>
              <a:rPr lang="en-US" sz="12000" spc="-1308">
                <a:solidFill>
                  <a:srgbClr val="000000"/>
                </a:solidFill>
                <a:latin typeface="Cup Cakes"/>
                <a:ea typeface="Cup Cakes"/>
                <a:cs typeface="Cup Cakes"/>
                <a:sym typeface="Cup Cakes"/>
              </a:rPr>
              <a:t>causa de alta</a:t>
            </a:r>
          </a:p>
        </p:txBody>
      </p:sp>
      <p:sp>
        <p:nvSpPr>
          <p:cNvPr id="5" name="Freeform 5"/>
          <p:cNvSpPr/>
          <p:nvPr/>
        </p:nvSpPr>
        <p:spPr>
          <a:xfrm rot="7744576">
            <a:off x="13900186" y="2551230"/>
            <a:ext cx="1237213" cy="1231051"/>
          </a:xfrm>
          <a:custGeom>
            <a:avLst/>
            <a:gdLst/>
            <a:ahLst/>
            <a:cxnLst/>
            <a:rect l="l" t="t" r="r" b="b"/>
            <a:pathLst>
              <a:path w="1237213" h="1231051">
                <a:moveTo>
                  <a:pt x="0" y="0"/>
                </a:moveTo>
                <a:lnTo>
                  <a:pt x="1237213" y="0"/>
                </a:lnTo>
                <a:lnTo>
                  <a:pt x="1237213" y="1231051"/>
                </a:lnTo>
                <a:lnTo>
                  <a:pt x="0" y="12310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83917" b="-85378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 rot="-2700000">
            <a:off x="3213369" y="2555665"/>
            <a:ext cx="1237213" cy="1231051"/>
          </a:xfrm>
          <a:custGeom>
            <a:avLst/>
            <a:gdLst/>
            <a:ahLst/>
            <a:cxnLst/>
            <a:rect l="l" t="t" r="r" b="b"/>
            <a:pathLst>
              <a:path w="1237213" h="1231051">
                <a:moveTo>
                  <a:pt x="0" y="0"/>
                </a:moveTo>
                <a:lnTo>
                  <a:pt x="1237213" y="0"/>
                </a:lnTo>
                <a:lnTo>
                  <a:pt x="1237213" y="1231051"/>
                </a:lnTo>
                <a:lnTo>
                  <a:pt x="0" y="12310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83917" b="-85378"/>
            </a:stretch>
          </a:blipFill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11146485" y="1131353"/>
            <a:ext cx="5817540" cy="8126947"/>
          </a:xfrm>
          <a:custGeom>
            <a:avLst/>
            <a:gdLst/>
            <a:ahLst/>
            <a:cxnLst/>
            <a:rect l="l" t="t" r="r" b="b"/>
            <a:pathLst>
              <a:path w="5817540" h="8126947">
                <a:moveTo>
                  <a:pt x="0" y="0"/>
                </a:moveTo>
                <a:lnTo>
                  <a:pt x="5817540" y="0"/>
                </a:lnTo>
                <a:lnTo>
                  <a:pt x="5817540" y="8126947"/>
                </a:lnTo>
                <a:lnTo>
                  <a:pt x="0" y="81269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4" name="Group 4"/>
          <p:cNvGrpSpPr/>
          <p:nvPr/>
        </p:nvGrpSpPr>
        <p:grpSpPr>
          <a:xfrm>
            <a:off x="11685824" y="2596734"/>
            <a:ext cx="4662663" cy="5386150"/>
            <a:chOff x="0" y="0"/>
            <a:chExt cx="1228026" cy="14185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28026" cy="1418575"/>
            </a:xfrm>
            <a:custGeom>
              <a:avLst/>
              <a:gdLst/>
              <a:ahLst/>
              <a:cxnLst/>
              <a:rect l="l" t="t" r="r" b="b"/>
              <a:pathLst>
                <a:path w="1228026" h="1418575">
                  <a:moveTo>
                    <a:pt x="0" y="0"/>
                  </a:moveTo>
                  <a:lnTo>
                    <a:pt x="1228026" y="0"/>
                  </a:lnTo>
                  <a:lnTo>
                    <a:pt x="1228026" y="1418575"/>
                  </a:lnTo>
                  <a:lnTo>
                    <a:pt x="0" y="1418575"/>
                  </a:lnTo>
                  <a:close/>
                </a:path>
              </a:pathLst>
            </a:custGeom>
            <a:solidFill>
              <a:srgbClr val="76998F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1228026" cy="1447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37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-2116243">
            <a:off x="10576440" y="1344299"/>
            <a:ext cx="3166247" cy="1021115"/>
          </a:xfrm>
          <a:custGeom>
            <a:avLst/>
            <a:gdLst/>
            <a:ahLst/>
            <a:cxnLst/>
            <a:rect l="l" t="t" r="r" b="b"/>
            <a:pathLst>
              <a:path w="3166247" h="1021115">
                <a:moveTo>
                  <a:pt x="0" y="0"/>
                </a:moveTo>
                <a:lnTo>
                  <a:pt x="3166247" y="0"/>
                </a:lnTo>
                <a:lnTo>
                  <a:pt x="3166247" y="1021115"/>
                </a:lnTo>
                <a:lnTo>
                  <a:pt x="0" y="10211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Freeform 8"/>
          <p:cNvSpPr/>
          <p:nvPr/>
        </p:nvSpPr>
        <p:spPr>
          <a:xfrm>
            <a:off x="13229383" y="2806799"/>
            <a:ext cx="1847353" cy="4992847"/>
          </a:xfrm>
          <a:custGeom>
            <a:avLst/>
            <a:gdLst/>
            <a:ahLst/>
            <a:cxnLst/>
            <a:rect l="l" t="t" r="r" b="b"/>
            <a:pathLst>
              <a:path w="1847353" h="4992847">
                <a:moveTo>
                  <a:pt x="0" y="0"/>
                </a:moveTo>
                <a:lnTo>
                  <a:pt x="1847353" y="0"/>
                </a:lnTo>
                <a:lnTo>
                  <a:pt x="1847353" y="4992846"/>
                </a:lnTo>
                <a:lnTo>
                  <a:pt x="0" y="49928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9" name="TextBox 9"/>
          <p:cNvSpPr txBox="1"/>
          <p:nvPr/>
        </p:nvSpPr>
        <p:spPr>
          <a:xfrm>
            <a:off x="1852024" y="3206849"/>
            <a:ext cx="8720209" cy="1725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740"/>
              </a:lnSpc>
            </a:pPr>
            <a:r>
              <a:rPr lang="en-US" sz="14000" spc="-1526">
                <a:solidFill>
                  <a:srgbClr val="000000"/>
                </a:solidFill>
                <a:latin typeface="Cup Cakes"/>
                <a:ea typeface="Cup Cakes"/>
                <a:cs typeface="Cup Cakes"/>
                <a:sym typeface="Cup Cakes"/>
              </a:rPr>
              <a:t>Validaciones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852024" y="5332195"/>
            <a:ext cx="8720209" cy="1725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40"/>
              </a:lnSpc>
            </a:pPr>
            <a:r>
              <a:rPr lang="en-US" sz="14000" spc="-1526">
                <a:solidFill>
                  <a:srgbClr val="000000"/>
                </a:solidFill>
                <a:latin typeface="Cup Cakes"/>
                <a:ea typeface="Cup Cakes"/>
                <a:cs typeface="Cup Cakes"/>
                <a:sym typeface="Cup Cakes"/>
              </a:rPr>
              <a:t>a reforzar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 rot="5400000" flipV="1">
            <a:off x="4889726" y="-2325598"/>
            <a:ext cx="8508548" cy="14938197"/>
          </a:xfrm>
          <a:custGeom>
            <a:avLst/>
            <a:gdLst/>
            <a:ahLst/>
            <a:cxnLst/>
            <a:rect l="l" t="t" r="r" b="b"/>
            <a:pathLst>
              <a:path w="8508548" h="14938197">
                <a:moveTo>
                  <a:pt x="0" y="14938196"/>
                </a:moveTo>
                <a:lnTo>
                  <a:pt x="8508548" y="14938196"/>
                </a:lnTo>
                <a:lnTo>
                  <a:pt x="8508548" y="0"/>
                </a:lnTo>
                <a:lnTo>
                  <a:pt x="0" y="0"/>
                </a:lnTo>
                <a:lnTo>
                  <a:pt x="0" y="1493819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TextBox 4"/>
          <p:cNvSpPr txBox="1"/>
          <p:nvPr/>
        </p:nvSpPr>
        <p:spPr>
          <a:xfrm>
            <a:off x="4448129" y="5691209"/>
            <a:ext cx="9391741" cy="972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17"/>
              </a:lnSpc>
            </a:pPr>
            <a:r>
              <a:rPr lang="es-MX" sz="3240" dirty="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Si la fecha de baja y la fecha de alta son distintas de vació entonces la </a:t>
            </a:r>
            <a:r>
              <a:rPr lang="es-MX" sz="3240" b="1" dirty="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fecha de alta </a:t>
            </a:r>
            <a:r>
              <a:rPr lang="es-MX" sz="3240" u="sng" dirty="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debe</a:t>
            </a:r>
            <a:r>
              <a:rPr lang="es-MX" sz="3240" dirty="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 ser menor a la fecha de baja.</a:t>
            </a:r>
          </a:p>
        </p:txBody>
      </p:sp>
      <p:sp>
        <p:nvSpPr>
          <p:cNvPr id="5" name="Freeform 5"/>
          <p:cNvSpPr/>
          <p:nvPr/>
        </p:nvSpPr>
        <p:spPr>
          <a:xfrm rot="261537">
            <a:off x="5034909" y="4602232"/>
            <a:ext cx="8218183" cy="739636"/>
          </a:xfrm>
          <a:custGeom>
            <a:avLst/>
            <a:gdLst/>
            <a:ahLst/>
            <a:cxnLst/>
            <a:rect l="l" t="t" r="r" b="b"/>
            <a:pathLst>
              <a:path w="8218183" h="739636">
                <a:moveTo>
                  <a:pt x="0" y="0"/>
                </a:moveTo>
                <a:lnTo>
                  <a:pt x="8218182" y="0"/>
                </a:lnTo>
                <a:lnTo>
                  <a:pt x="8218182" y="739636"/>
                </a:lnTo>
                <a:lnTo>
                  <a:pt x="0" y="7396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TextBox 6"/>
          <p:cNvSpPr txBox="1"/>
          <p:nvPr/>
        </p:nvSpPr>
        <p:spPr>
          <a:xfrm>
            <a:off x="2228632" y="3065293"/>
            <a:ext cx="14546246" cy="1499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20"/>
              </a:lnSpc>
            </a:pPr>
            <a:r>
              <a:rPr lang="en-US" sz="12000" spc="-1308">
                <a:solidFill>
                  <a:srgbClr val="000000"/>
                </a:solidFill>
                <a:latin typeface="Cup Cakes"/>
                <a:ea typeface="Cup Cakes"/>
                <a:cs typeface="Cup Cakes"/>
                <a:sym typeface="Cup Cakes"/>
              </a:rPr>
              <a:t>Fecha de Alta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E0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837828" y="-614313"/>
            <a:ext cx="8409750" cy="11890392"/>
          </a:xfrm>
          <a:custGeom>
            <a:avLst/>
            <a:gdLst/>
            <a:ahLst/>
            <a:cxnLst/>
            <a:rect l="l" t="t" r="r" b="b"/>
            <a:pathLst>
              <a:path w="8409750" h="11890392">
                <a:moveTo>
                  <a:pt x="0" y="0"/>
                </a:moveTo>
                <a:lnTo>
                  <a:pt x="8409750" y="0"/>
                </a:lnTo>
                <a:lnTo>
                  <a:pt x="8409750" y="11890392"/>
                </a:lnTo>
                <a:lnTo>
                  <a:pt x="0" y="118903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 rot="5400000">
            <a:off x="5040422" y="-816907"/>
            <a:ext cx="8409750" cy="11890392"/>
          </a:xfrm>
          <a:custGeom>
            <a:avLst/>
            <a:gdLst/>
            <a:ahLst/>
            <a:cxnLst/>
            <a:rect l="l" t="t" r="r" b="b"/>
            <a:pathLst>
              <a:path w="8409750" h="11890392">
                <a:moveTo>
                  <a:pt x="0" y="0"/>
                </a:moveTo>
                <a:lnTo>
                  <a:pt x="8409750" y="0"/>
                </a:lnTo>
                <a:lnTo>
                  <a:pt x="8409750" y="11890391"/>
                </a:lnTo>
                <a:lnTo>
                  <a:pt x="0" y="118903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 rot="-2578197">
            <a:off x="2165475" y="1289840"/>
            <a:ext cx="3166247" cy="1021115"/>
          </a:xfrm>
          <a:custGeom>
            <a:avLst/>
            <a:gdLst/>
            <a:ahLst/>
            <a:cxnLst/>
            <a:rect l="l" t="t" r="r" b="b"/>
            <a:pathLst>
              <a:path w="3166247" h="1021115">
                <a:moveTo>
                  <a:pt x="0" y="0"/>
                </a:moveTo>
                <a:lnTo>
                  <a:pt x="3166247" y="0"/>
                </a:lnTo>
                <a:lnTo>
                  <a:pt x="3166247" y="1021115"/>
                </a:lnTo>
                <a:lnTo>
                  <a:pt x="0" y="10211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TextBox 5"/>
          <p:cNvSpPr txBox="1"/>
          <p:nvPr/>
        </p:nvSpPr>
        <p:spPr>
          <a:xfrm>
            <a:off x="4448129" y="5800423"/>
            <a:ext cx="9391741" cy="1485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17"/>
              </a:lnSpc>
            </a:pPr>
            <a:r>
              <a:rPr lang="es-MX" sz="3240" dirty="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Si el </a:t>
            </a:r>
            <a:r>
              <a:rPr lang="es-MX" sz="3240" b="1" dirty="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Número de Seguridad Social </a:t>
            </a:r>
            <a:r>
              <a:rPr lang="es-MX" sz="3240" dirty="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se encuentra reportado en la tabla de Siniestros, dicho número </a:t>
            </a:r>
            <a:r>
              <a:rPr lang="es-MX" sz="3240" u="sng" dirty="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debe</a:t>
            </a:r>
            <a:r>
              <a:rPr lang="es-MX" sz="3240" dirty="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 estar registrado en la tabla de Datos Generales del pensionado.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206251" y="2450523"/>
            <a:ext cx="10334286" cy="2880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20"/>
              </a:lnSpc>
            </a:pPr>
            <a:r>
              <a:rPr lang="en-US" sz="12000" spc="-1308">
                <a:solidFill>
                  <a:srgbClr val="000000"/>
                </a:solidFill>
                <a:latin typeface="Cup Cakes"/>
                <a:ea typeface="Cup Cakes"/>
                <a:cs typeface="Cup Cakes"/>
                <a:sym typeface="Cup Cakes"/>
              </a:rPr>
              <a:t>Número de Seguridad Social</a:t>
            </a:r>
          </a:p>
        </p:txBody>
      </p:sp>
      <p:sp>
        <p:nvSpPr>
          <p:cNvPr id="7" name="Freeform 7"/>
          <p:cNvSpPr/>
          <p:nvPr/>
        </p:nvSpPr>
        <p:spPr>
          <a:xfrm rot="-2578197">
            <a:off x="12842848" y="8080539"/>
            <a:ext cx="3166247" cy="1021115"/>
          </a:xfrm>
          <a:custGeom>
            <a:avLst/>
            <a:gdLst/>
            <a:ahLst/>
            <a:cxnLst/>
            <a:rect l="l" t="t" r="r" b="b"/>
            <a:pathLst>
              <a:path w="3166247" h="1021115">
                <a:moveTo>
                  <a:pt x="0" y="0"/>
                </a:moveTo>
                <a:lnTo>
                  <a:pt x="3166247" y="0"/>
                </a:lnTo>
                <a:lnTo>
                  <a:pt x="3166247" y="1021115"/>
                </a:lnTo>
                <a:lnTo>
                  <a:pt x="0" y="10211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Freeform 8"/>
          <p:cNvSpPr/>
          <p:nvPr/>
        </p:nvSpPr>
        <p:spPr>
          <a:xfrm>
            <a:off x="15676448" y="1028700"/>
            <a:ext cx="1582852" cy="2041363"/>
          </a:xfrm>
          <a:custGeom>
            <a:avLst/>
            <a:gdLst/>
            <a:ahLst/>
            <a:cxnLst/>
            <a:rect l="l" t="t" r="r" b="b"/>
            <a:pathLst>
              <a:path w="1582852" h="2041363">
                <a:moveTo>
                  <a:pt x="0" y="0"/>
                </a:moveTo>
                <a:lnTo>
                  <a:pt x="1582852" y="0"/>
                </a:lnTo>
                <a:lnTo>
                  <a:pt x="1582852" y="2041363"/>
                </a:lnTo>
                <a:lnTo>
                  <a:pt x="0" y="20413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r="-82125" b="-32451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9" name="Freeform 9"/>
          <p:cNvSpPr/>
          <p:nvPr/>
        </p:nvSpPr>
        <p:spPr>
          <a:xfrm>
            <a:off x="1282925" y="7494395"/>
            <a:ext cx="1582852" cy="2041363"/>
          </a:xfrm>
          <a:custGeom>
            <a:avLst/>
            <a:gdLst/>
            <a:ahLst/>
            <a:cxnLst/>
            <a:rect l="l" t="t" r="r" b="b"/>
            <a:pathLst>
              <a:path w="1582852" h="2041363">
                <a:moveTo>
                  <a:pt x="0" y="0"/>
                </a:moveTo>
                <a:lnTo>
                  <a:pt x="1582852" y="0"/>
                </a:lnTo>
                <a:lnTo>
                  <a:pt x="1582852" y="2041363"/>
                </a:lnTo>
                <a:lnTo>
                  <a:pt x="0" y="20413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r="-82125" b="-32451"/>
            </a:stretch>
          </a:blipFill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 rot="5400000" flipV="1">
            <a:off x="4889726" y="-2325598"/>
            <a:ext cx="8508548" cy="14938197"/>
          </a:xfrm>
          <a:custGeom>
            <a:avLst/>
            <a:gdLst/>
            <a:ahLst/>
            <a:cxnLst/>
            <a:rect l="l" t="t" r="r" b="b"/>
            <a:pathLst>
              <a:path w="8508548" h="14938197">
                <a:moveTo>
                  <a:pt x="0" y="14938196"/>
                </a:moveTo>
                <a:lnTo>
                  <a:pt x="8508548" y="14938196"/>
                </a:lnTo>
                <a:lnTo>
                  <a:pt x="8508548" y="0"/>
                </a:lnTo>
                <a:lnTo>
                  <a:pt x="0" y="0"/>
                </a:lnTo>
                <a:lnTo>
                  <a:pt x="0" y="1493819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 rot="261537">
            <a:off x="5004493" y="4272217"/>
            <a:ext cx="8218183" cy="739636"/>
          </a:xfrm>
          <a:custGeom>
            <a:avLst/>
            <a:gdLst/>
            <a:ahLst/>
            <a:cxnLst/>
            <a:rect l="l" t="t" r="r" b="b"/>
            <a:pathLst>
              <a:path w="8218183" h="739636">
                <a:moveTo>
                  <a:pt x="0" y="0"/>
                </a:moveTo>
                <a:lnTo>
                  <a:pt x="8218182" y="0"/>
                </a:lnTo>
                <a:lnTo>
                  <a:pt x="8218182" y="739636"/>
                </a:lnTo>
                <a:lnTo>
                  <a:pt x="0" y="7396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TextBox 5"/>
          <p:cNvSpPr txBox="1"/>
          <p:nvPr/>
        </p:nvSpPr>
        <p:spPr>
          <a:xfrm>
            <a:off x="3472818" y="5143500"/>
            <a:ext cx="11342362" cy="3024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17"/>
              </a:lnSpc>
            </a:pPr>
            <a:r>
              <a:rPr lang="es-MX" sz="3240" dirty="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Se validará que, para un mismo Número de Seguridad Social, a nivel compañía únicamente pueda existir un </a:t>
            </a:r>
            <a:r>
              <a:rPr lang="es-MX" sz="3240" b="1" dirty="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número de póliza </a:t>
            </a:r>
            <a:r>
              <a:rPr lang="es-MX" sz="3240" dirty="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registrado. Se exceptúan los siguientes casos:</a:t>
            </a:r>
          </a:p>
          <a:p>
            <a:pPr algn="ctr">
              <a:lnSpc>
                <a:spcPts val="4017"/>
              </a:lnSpc>
            </a:pPr>
            <a:endParaRPr lang="es-MX" sz="3240" dirty="0">
              <a:solidFill>
                <a:srgbClr val="000000"/>
              </a:solidFill>
              <a:latin typeface="Abstracted Dream"/>
              <a:ea typeface="Abstracted Dream"/>
              <a:cs typeface="Abstracted Dream"/>
              <a:sym typeface="Abstracted Dream"/>
            </a:endParaRPr>
          </a:p>
          <a:p>
            <a:pPr marL="514350" indent="-514350" algn="ctr">
              <a:lnSpc>
                <a:spcPts val="4017"/>
              </a:lnSpc>
              <a:buFont typeface="+mj-lt"/>
              <a:buAutoNum type="arabicPeriod"/>
            </a:pPr>
            <a:r>
              <a:rPr lang="es-MX" sz="3240" dirty="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Cuando alguna de las pólizas cuente con fecha de baja registrada.</a:t>
            </a:r>
          </a:p>
          <a:p>
            <a:pPr marL="514350" indent="-514350" algn="ctr">
              <a:lnSpc>
                <a:spcPts val="4017"/>
              </a:lnSpc>
              <a:buFont typeface="+mj-lt"/>
              <a:buAutoNum type="arabicPeriod"/>
            </a:pPr>
            <a:r>
              <a:rPr lang="es-MX" sz="3240" dirty="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Cuando una póliza corresponda a Invalidez y la otra a Incapacidad.</a:t>
            </a:r>
            <a:endParaRPr lang="en-US" sz="3240" dirty="0">
              <a:solidFill>
                <a:srgbClr val="000000"/>
              </a:solidFill>
              <a:latin typeface="Abstracted Dream"/>
              <a:ea typeface="Abstracted Dream"/>
              <a:cs typeface="Abstracted Dream"/>
              <a:sym typeface="Abstracted Dream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177124" y="1847892"/>
            <a:ext cx="11933751" cy="29078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20"/>
              </a:lnSpc>
            </a:pPr>
            <a:r>
              <a:rPr lang="es-MX" sz="9600" spc="-1308" dirty="0">
                <a:solidFill>
                  <a:srgbClr val="000000"/>
                </a:solidFill>
                <a:latin typeface="Cup Cakes"/>
                <a:ea typeface="Cup Cakes"/>
                <a:cs typeface="Cup Cakes"/>
                <a:sym typeface="Cup Cakes"/>
              </a:rPr>
              <a:t>Consistencia en </a:t>
            </a:r>
          </a:p>
          <a:p>
            <a:pPr algn="ctr">
              <a:lnSpc>
                <a:spcPts val="10920"/>
              </a:lnSpc>
            </a:pPr>
            <a:r>
              <a:rPr lang="es-MX" sz="9600" spc="-1308" dirty="0">
                <a:solidFill>
                  <a:srgbClr val="000000"/>
                </a:solidFill>
                <a:latin typeface="Cup Cakes"/>
                <a:ea typeface="Cup Cakes"/>
                <a:cs typeface="Cup Cakes"/>
                <a:sym typeface="Cup Cakes"/>
              </a:rPr>
              <a:t>número de póliza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E0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3854" y="1028700"/>
            <a:ext cx="16460291" cy="8360456"/>
          </a:xfrm>
          <a:custGeom>
            <a:avLst/>
            <a:gdLst/>
            <a:ahLst/>
            <a:cxnLst/>
            <a:rect l="l" t="t" r="r" b="b"/>
            <a:pathLst>
              <a:path w="16460291" h="8360456">
                <a:moveTo>
                  <a:pt x="0" y="0"/>
                </a:moveTo>
                <a:lnTo>
                  <a:pt x="16460292" y="0"/>
                </a:lnTo>
                <a:lnTo>
                  <a:pt x="16460292" y="8360456"/>
                </a:lnTo>
                <a:lnTo>
                  <a:pt x="0" y="83604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TextBox 3"/>
          <p:cNvSpPr txBox="1"/>
          <p:nvPr/>
        </p:nvSpPr>
        <p:spPr>
          <a:xfrm>
            <a:off x="3199802" y="5901604"/>
            <a:ext cx="11888396" cy="1485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17"/>
              </a:lnSpc>
            </a:pPr>
            <a:r>
              <a:rPr lang="es-MX" sz="3240" dirty="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Si el </a:t>
            </a:r>
            <a:r>
              <a:rPr lang="es-MX" sz="3240" b="1" dirty="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Número de Seguridad Social </a:t>
            </a:r>
            <a:r>
              <a:rPr lang="es-MX" sz="3240" dirty="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se encuentra reportado en la tabla de Beneficiario, dicho número </a:t>
            </a:r>
            <a:r>
              <a:rPr lang="es-MX" sz="3240" u="sng" dirty="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debe</a:t>
            </a:r>
            <a:r>
              <a:rPr lang="es-MX" sz="3240" dirty="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 estar registrado en la tabla de Datos Generales del pensionado.</a:t>
            </a:r>
          </a:p>
        </p:txBody>
      </p:sp>
      <p:sp>
        <p:nvSpPr>
          <p:cNvPr id="4" name="Freeform 4"/>
          <p:cNvSpPr/>
          <p:nvPr/>
        </p:nvSpPr>
        <p:spPr>
          <a:xfrm rot="7744576">
            <a:off x="13909711" y="2619553"/>
            <a:ext cx="1237213" cy="1231051"/>
          </a:xfrm>
          <a:custGeom>
            <a:avLst/>
            <a:gdLst/>
            <a:ahLst/>
            <a:cxnLst/>
            <a:rect l="l" t="t" r="r" b="b"/>
            <a:pathLst>
              <a:path w="1237213" h="1231051">
                <a:moveTo>
                  <a:pt x="0" y="0"/>
                </a:moveTo>
                <a:lnTo>
                  <a:pt x="1237213" y="0"/>
                </a:lnTo>
                <a:lnTo>
                  <a:pt x="1237213" y="1231051"/>
                </a:lnTo>
                <a:lnTo>
                  <a:pt x="0" y="12310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83917" b="-85378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Freeform 5"/>
          <p:cNvSpPr/>
          <p:nvPr/>
        </p:nvSpPr>
        <p:spPr>
          <a:xfrm rot="-2700000">
            <a:off x="3222894" y="2623988"/>
            <a:ext cx="1237213" cy="1231051"/>
          </a:xfrm>
          <a:custGeom>
            <a:avLst/>
            <a:gdLst/>
            <a:ahLst/>
            <a:cxnLst/>
            <a:rect l="l" t="t" r="r" b="b"/>
            <a:pathLst>
              <a:path w="1237213" h="1231051">
                <a:moveTo>
                  <a:pt x="0" y="0"/>
                </a:moveTo>
                <a:lnTo>
                  <a:pt x="1237213" y="0"/>
                </a:lnTo>
                <a:lnTo>
                  <a:pt x="1237213" y="1231051"/>
                </a:lnTo>
                <a:lnTo>
                  <a:pt x="0" y="12310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83917" b="-85378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TextBox 6"/>
          <p:cNvSpPr txBox="1"/>
          <p:nvPr/>
        </p:nvSpPr>
        <p:spPr>
          <a:xfrm>
            <a:off x="4425326" y="2450523"/>
            <a:ext cx="10334286" cy="2880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20"/>
              </a:lnSpc>
            </a:pPr>
            <a:r>
              <a:rPr lang="en-US" sz="12000" spc="-1308">
                <a:solidFill>
                  <a:srgbClr val="000000"/>
                </a:solidFill>
                <a:latin typeface="Cup Cakes"/>
                <a:ea typeface="Cup Cakes"/>
                <a:cs typeface="Cup Cakes"/>
                <a:sym typeface="Cup Cakes"/>
              </a:rPr>
              <a:t>Número de Seguridad Social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D6B3A07897E7B468E6372F906A21529" ma:contentTypeVersion="3" ma:contentTypeDescription="Crear nuevo documento." ma:contentTypeScope="" ma:versionID="96f41bc828122236fb28b18823518c57">
  <xsd:schema xmlns:xsd="http://www.w3.org/2001/XMLSchema" xmlns:xs="http://www.w3.org/2001/XMLSchema" xmlns:p="http://schemas.microsoft.com/office/2006/metadata/properties" xmlns:ns2="8a1bad36-d8b0-4cfa-9462-7c748c5ba06c" xmlns:ns3="fbb82a6a-a961-4754-99c6-5e8b59674839" targetNamespace="http://schemas.microsoft.com/office/2006/metadata/properties" ma:root="true" ma:fieldsID="dff5b5ee9d2ad7274c3b25a988b8ed77" ns2:_="" ns3:_="">
    <xsd:import namespace="8a1bad36-d8b0-4cfa-9462-7c748c5ba06c"/>
    <xsd:import namespace="fbb82a6a-a961-4754-99c6-5e8b59674839"/>
    <xsd:element name="properties">
      <xsd:complexType>
        <xsd:sequence>
          <xsd:element name="documentManagement">
            <xsd:complexType>
              <xsd:all>
                <xsd:element ref="ns2:Fecha" minOccurs="0"/>
                <xsd:element ref="ns2:Ejercicio" minOccurs="0"/>
                <xsd:element ref="ns2:Orden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bad36-d8b0-4cfa-9462-7c748c5ba06c" elementFormDefault="qualified">
    <xsd:import namespace="http://schemas.microsoft.com/office/2006/documentManagement/types"/>
    <xsd:import namespace="http://schemas.microsoft.com/office/infopath/2007/PartnerControls"/>
    <xsd:element name="Fecha" ma:index="8" nillable="true" ma:displayName="Fecha" ma:format="DateOnly" ma:internalName="Fecha">
      <xsd:simpleType>
        <xsd:restriction base="dms:DateTime"/>
      </xsd:simpleType>
    </xsd:element>
    <xsd:element name="Ejercicio" ma:index="9" nillable="true" ma:displayName="Ejercicio" ma:internalName="Ejercicio">
      <xsd:simpleType>
        <xsd:restriction base="dms:Text">
          <xsd:maxLength value="255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b82a6a-a961-4754-99c6-5e8b59674839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2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echa xmlns="8a1bad36-d8b0-4cfa-9462-7c748c5ba06c">2025-11-18T06:00:00+00:00</Fecha>
    <Ejercicio xmlns="8a1bad36-d8b0-4cfa-9462-7c748c5ba06c">2025: Nueva Estructura Seguros (CUSF)</Ejercicio>
    <Orden xmlns="8a1bad36-d8b0-4cfa-9462-7c748c5ba06c">D</Orden>
    <_dlc_DocId xmlns="fbb82a6a-a961-4754-99c6-5e8b59674839">ZUWP26PT267V-208-742</_dlc_DocId>
    <_dlc_DocIdUrl xmlns="fbb82a6a-a961-4754-99c6-5e8b59674839">
      <Url>https://www.cnsf.gob.mx/Sistemas/_layouts/15/DocIdRedir.aspx?ID=ZUWP26PT267V-208-742</Url>
      <Description>ZUWP26PT267V-208-742</Description>
    </_dlc_DocIdUrl>
  </documentManagement>
</p:properties>
</file>

<file path=customXml/itemProps1.xml><?xml version="1.0" encoding="utf-8"?>
<ds:datastoreItem xmlns:ds="http://schemas.openxmlformats.org/officeDocument/2006/customXml" ds:itemID="{A1E80D1B-FD2F-4017-9DEB-EFFD11B06D59}"/>
</file>

<file path=customXml/itemProps2.xml><?xml version="1.0" encoding="utf-8"?>
<ds:datastoreItem xmlns:ds="http://schemas.openxmlformats.org/officeDocument/2006/customXml" ds:itemID="{4FEC5F9E-BB20-4527-890E-3E6BED6A5BA6}"/>
</file>

<file path=customXml/itemProps3.xml><?xml version="1.0" encoding="utf-8"?>
<ds:datastoreItem xmlns:ds="http://schemas.openxmlformats.org/officeDocument/2006/customXml" ds:itemID="{ABF22073-A678-44F0-8089-8999B441CB72}"/>
</file>

<file path=customXml/itemProps4.xml><?xml version="1.0" encoding="utf-8"?>
<ds:datastoreItem xmlns:ds="http://schemas.openxmlformats.org/officeDocument/2006/customXml" ds:itemID="{6CE843DE-BFCB-4BA0-975C-41E24EC7F05D}"/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670</Words>
  <Application>Microsoft Office PowerPoint</Application>
  <PresentationFormat>Personalizado</PresentationFormat>
  <Paragraphs>56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Cup Cakes</vt:lpstr>
      <vt:lpstr>Arial</vt:lpstr>
      <vt:lpstr>Abstracted Dream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Pensiones</dc:title>
  <dc:creator>KARINA LUNA MARTINEZ</dc:creator>
  <cp:lastModifiedBy>RICARDO HUMBERTO SEVILLA AGUILAR</cp:lastModifiedBy>
  <cp:revision>3</cp:revision>
  <dcterms:created xsi:type="dcterms:W3CDTF">2006-08-16T00:00:00Z</dcterms:created>
  <dcterms:modified xsi:type="dcterms:W3CDTF">2025-11-18T23:23:59Z</dcterms:modified>
  <dc:identifier>DAG38UEUgqQ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0x0101003D6B3A07897E7B468E6372F906A21529</vt:lpwstr>
  </property>
  <property fmtid="{D5CDD505-2E9C-101B-9397-08002B2CF9AE}" pid="3" name="_dlc_DocIdItemGuid">
    <vt:lpwstr>6df6430a-de5d-42b6-9d2b-c77c62c7ef7a</vt:lpwstr>
  </property>
</Properties>
</file>